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.jpe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4.jpeg" ContentType="image/jpe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media1.mov" ContentType="video/unknown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A Lembrar da última talk, na qual eu e rambo tratamos sobre um programador se tornar o cara da plataforma.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5" name="Shape 3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Nesse estágio, em banco, cadastro já batemos 40 milhões de usuários que já fizeram uso da nossa plataforma.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Como você resolve os seus problemas?</a:t>
            </a:r>
          </a:p>
          <a:p>
            <a:pPr marL="257907" indent="-257907">
              <a:buSzPct val="75000"/>
              <a:buChar char="-"/>
            </a:pPr>
            <a:r>
              <a:t>O desafio aqui é esse: resolver problemas rapidamente sem passar pelo Xcode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Caminho mais lento: abrir o Xcode e encher de breakpoint nas chamadas externas, nos parses etc</a:t>
            </a:r>
          </a:p>
          <a:p>
            <a:pPr marL="257907" indent="-257907">
              <a:buSzPct val="75000"/>
              <a:buChar char="-"/>
            </a:pPr>
            <a:r>
              <a:t>Charles Proxy: executar o app, e investigar a chamada para ver se ela retorna o conteúdo corretamente.</a:t>
            </a:r>
          </a:p>
          <a:p>
            <a:pPr marL="257907" indent="-257907">
              <a:buSzPct val="75000"/>
              <a:buChar char="-"/>
            </a:pPr>
            <a:r>
              <a:t>Se o proxy acusar erro, endpoint não responde, normalmente nem precisa perder tempo debugando o app, é na api. 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Caminho mais lento: abrir o Xcode e encher de breakpoint nas chamadas externas, nos parses etc</a:t>
            </a:r>
          </a:p>
          <a:p>
            <a:pPr marL="257907" indent="-257907">
              <a:buSzPct val="75000"/>
              <a:buChar char="-"/>
            </a:pPr>
            <a:r>
              <a:t>Charles Proxy: executar o app, e investigar a chamada para ver se ela retorna o conteúdo corretamente.</a:t>
            </a:r>
          </a:p>
          <a:p>
            <a:pPr marL="257907" indent="-257907">
              <a:buSzPct val="75000"/>
              <a:buChar char="-"/>
            </a:pPr>
            <a:r>
              <a:t>Se o proxy acusar erro, endpoint não responde, normalmente nem precisa perder tempo debugando o app, é na api. 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9" name="Shape 4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Essa talk é meio que uma parte 2, e pra chegar em alguns exemplos práticos, eu preciso contextualizar vocês com um pouco do nosso contexto e evolução.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2" name="Shape 4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7" name="Shape 4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5" name="Shape 4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5" name="Shape 4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6" name="Shape 4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1" name="Shape 4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9" name="Shape 4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4" name="Shape 4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0" name="Shape 4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9" name="Shape 4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Falamos dos 3 clientes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0" name="Shape 5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5" name="Shape 5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3" name="Shape 5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0" name="Shape 5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6" name="Shape 5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4" name="Shape 5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4" name="Shape 5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7" name="Shape 5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3" name="Shape 5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2" name="Shape 5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ideia dessa parte eh fazer uma timeline da evolução da experiencia e evolução da Engenharia Mobile no Peixe Urbano.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7" name="Shape 5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4" name="Shape 5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2" name="Shape 5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8" name="Shape 5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git-bisect: arquivos do projeto.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5" name="Shape 6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git-bisect: cada commit sugere uma modificação no arquivo.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3" name="Shape 6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2" name="Shape 6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9" name="Shape 6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9" name="Shape 6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6" name="Shape 6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O pantano tem um significado, é um ecossistema mais evoluído muito mais coisa acontece do que onde é só mato. Mas não dá pra construir nada muito certo e harmônico tendo ele como base.</a:t>
            </a:r>
          </a:p>
          <a:p>
            <a:pPr marL="257907" indent="-257907">
              <a:buSzPct val="75000"/>
              <a:buChar char="-"/>
            </a:pPr>
            <a:r>
              <a:t>Muito uso de uma metodologia ágil alternativa, mais conhecida como “embrulha e manda”.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9" name="Shape 6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4" name="Shape 6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1" name="Shape 6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4" name="Shape 7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Desafios iniciais pra deixar o app num estado de pronto pra evoluir sincronizado com os recursos da plataforma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hape 3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ideia dessa parte eh fazer uma timeline da evolução da experiencia e evolução da Engenharia Mobile no Peixe Urbano.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Primeiro teste de fogo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Uma virada de negócio.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rgbClr val="2C68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90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>
              <a:spcBef>
                <a:spcPts val="0"/>
              </a:spcBef>
              <a:buSzTx/>
              <a:buNone/>
              <a:defRPr b="1" sz="90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>
              <a:spcBef>
                <a:spcPts val="0"/>
              </a:spcBef>
              <a:buSzTx/>
              <a:buNone/>
              <a:defRPr b="1" sz="90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>
              <a:spcBef>
                <a:spcPts val="0"/>
              </a:spcBef>
              <a:buSzTx/>
              <a:buNone/>
              <a:defRPr b="1" sz="90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>
              <a:spcBef>
                <a:spcPts val="0"/>
              </a:spcBef>
              <a:buSzTx/>
              <a:buNone/>
              <a:defRPr b="1" sz="90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FMpe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95" name="FFMpeg"/>
          <p:cNvSpPr txBox="1"/>
          <p:nvPr/>
        </p:nvSpPr>
        <p:spPr>
          <a:xfrm>
            <a:off x="910346" y="498915"/>
            <a:ext cx="10007601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FFMpeg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les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04" name="Charles Proxy"/>
          <p:cNvSpPr txBox="1"/>
          <p:nvPr/>
        </p:nvSpPr>
        <p:spPr>
          <a:xfrm>
            <a:off x="910346" y="498915"/>
            <a:ext cx="10007601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Charles Proxy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w copy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13" name="Ffmpeg"/>
          <p:cNvSpPr txBox="1"/>
          <p:nvPr/>
        </p:nvSpPr>
        <p:spPr>
          <a:xfrm>
            <a:off x="4948390" y="1600200"/>
            <a:ext cx="10007601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Ffmpeg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w copy 1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2" name="Git bisect"/>
          <p:cNvSpPr txBox="1"/>
          <p:nvPr/>
        </p:nvSpPr>
        <p:spPr>
          <a:xfrm>
            <a:off x="4948390" y="1600200"/>
            <a:ext cx="10007601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Git </a:t>
            </a:r>
            <a:r>
              <a:rPr>
                <a:solidFill>
                  <a:srgbClr val="FF6600"/>
                </a:solidFill>
              </a:rPr>
              <a:t>bisect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safios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1" name="Desafios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Desafios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safio+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0" name="Desafio +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Desafio </a:t>
            </a:r>
            <a:r>
              <a:rPr>
                <a:solidFill>
                  <a:srgbClr val="FF6600"/>
                </a:solidFill>
              </a:rPr>
              <a:t>+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safio++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9" name="Desafio ++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Desafio </a:t>
            </a:r>
            <a:r>
              <a:rPr>
                <a:solidFill>
                  <a:srgbClr val="FF6600"/>
                </a:solidFill>
              </a:rPr>
              <a:t>++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safio+++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esafio +++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FFFFFF"/>
                </a:solidFill>
              </a:rPr>
              <a:t>Desafio</a:t>
            </a:r>
            <a:r>
              <a:t> </a:t>
            </a:r>
            <a:r>
              <a:rPr>
                <a:solidFill>
                  <a:srgbClr val="FF6600"/>
                </a:solidFill>
              </a:rPr>
              <a:t>+++</a:t>
            </a:r>
          </a:p>
        </p:txBody>
      </p:sp>
      <p:sp>
        <p:nvSpPr>
          <p:cNvPr id="158" name="Rectangle"/>
          <p:cNvSpPr/>
          <p:nvPr/>
        </p:nvSpPr>
        <p:spPr>
          <a:xfrm rot="5398918">
            <a:off x="7236686" y="1925876"/>
            <a:ext cx="9912897" cy="137180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safio generico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"/>
          <p:cNvSpPr/>
          <p:nvPr/>
        </p:nvSpPr>
        <p:spPr>
          <a:xfrm rot="5398918">
            <a:off x="7236686" y="1925876"/>
            <a:ext cx="9912897" cy="137180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safio DEMOS Backend">
    <p:bg>
      <p:bgPr>
        <a:solidFill>
          <a:srgbClr val="FF66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"/>
          <p:cNvSpPr/>
          <p:nvPr/>
        </p:nvSpPr>
        <p:spPr>
          <a:xfrm rot="5398918">
            <a:off x="7236686" y="1925876"/>
            <a:ext cx="9912897" cy="137180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safio DEMOS Produto">
    <p:bg>
      <p:bgPr>
        <a:solidFill>
          <a:srgbClr val="73A8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 rot="5398918">
            <a:off x="7236686" y="1925876"/>
            <a:ext cx="9912897" cy="137180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safio+ copy 1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1" name="Desafio ++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Desafio </a:t>
            </a:r>
            <a:r>
              <a:rPr>
                <a:solidFill>
                  <a:srgbClr val="FF6600"/>
                </a:solidFill>
              </a:rPr>
              <a:t>++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Image"/>
          <p:cNvSpPr/>
          <p:nvPr>
            <p:ph type="pic" idx="13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8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Image"/>
          <p:cNvSpPr/>
          <p:nvPr>
            <p:ph type="pic" sz="half" idx="13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5" name="Image"/>
          <p:cNvSpPr/>
          <p:nvPr>
            <p:ph type="pic" sz="half" idx="14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6" name="Image"/>
          <p:cNvSpPr/>
          <p:nvPr>
            <p:ph type="pic" idx="15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245" name="“Type a quote here.”"/>
          <p:cNvSpPr txBox="1"/>
          <p:nvPr>
            <p:ph type="body" sz="quarter" idx="14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Image"/>
          <p:cNvSpPr/>
          <p:nvPr>
            <p:ph type="pic" idx="13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copy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2006600" y="16002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Rectangle"/>
          <p:cNvSpPr/>
          <p:nvPr/>
        </p:nvSpPr>
        <p:spPr>
          <a:xfrm rot="9967050">
            <a:off x="10018264" y="6109005"/>
            <a:ext cx="17114099" cy="91167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tapas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9" name="Fases da vida dev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Fases da vida dev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lientes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8" name="Os 3 Clientes"/>
          <p:cNvSpPr txBox="1"/>
          <p:nvPr/>
        </p:nvSpPr>
        <p:spPr>
          <a:xfrm>
            <a:off x="4948390" y="1600200"/>
            <a:ext cx="10007601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Os 3 Clientes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les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77" name="Charles Proxy"/>
          <p:cNvSpPr txBox="1"/>
          <p:nvPr/>
        </p:nvSpPr>
        <p:spPr>
          <a:xfrm>
            <a:off x="4948390" y="1600200"/>
            <a:ext cx="10007601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Charles Proxy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aw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86" name="Paw"/>
          <p:cNvSpPr txBox="1"/>
          <p:nvPr/>
        </p:nvSpPr>
        <p:spPr>
          <a:xfrm>
            <a:off x="910346" y="498915"/>
            <a:ext cx="10007601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Paw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799"/>
            <a:ext cx="453238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hyperlink" Target="https://www.ffmpeg.org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hyperlink" Target="https://gist.github.com/dbonates/c9afee953088e6e0e1490b185951de8b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hyperlink" Target="https://gist.github.com/dbonates/c9afee953088e6e0e1490b185951de8b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hyperlink" Target="https://gist.github.com/dbonates/c9afee953088e6e0e1490b185951de8b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hyperlink" Target="https://gist.github.com/dbonates/c9afee953088e6e0e1490b185951de8b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hyperlink" Target="https://gist.github.com/dbonates/c9afee953088e6e0e1490b185951de8b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1.gif"/><Relationship Id="rId6" Type="http://schemas.openxmlformats.org/officeDocument/2006/relationships/hyperlink" Target="https://gist.github.com/dbonates/c9afee953088e6e0e1490b185951de8b" TargetMode="Externa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1.t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gif"/><Relationship Id="rId4" Type="http://schemas.openxmlformats.org/officeDocument/2006/relationships/hyperlink" Target="https://bonates.com/nsbrazil19/git-bisect-demo_compressed.mp4" TargetMode="Externa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6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are de Apertar Parafus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Pare de Apertar Parafuso</a:t>
            </a:r>
          </a:p>
        </p:txBody>
      </p:sp>
      <p:sp>
        <p:nvSpPr>
          <p:cNvPr id="271" name="e vá além do Xcod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/>
            <a:r>
              <a:t>e vá além do Xcode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arte 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2</a:t>
            </a:r>
          </a:p>
        </p:txBody>
      </p:sp>
      <p:sp>
        <p:nvSpPr>
          <p:cNvPr id="315" name="Era tudo mato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/>
            <a:r>
              <a:t>Era tudo mato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era-tudo-mato.jpg" descr="era-tudo-mato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2500" r="0" b="1250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20" name="Rectangle"/>
          <p:cNvSpPr/>
          <p:nvPr/>
        </p:nvSpPr>
        <p:spPr>
          <a:xfrm rot="21459166">
            <a:off x="7920747" y="11188765"/>
            <a:ext cx="14875933" cy="20081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21" name="Na verdade, pantano! ¯\_(ツ)_/¯"/>
          <p:cNvSpPr txBox="1"/>
          <p:nvPr>
            <p:ph type="title" idx="4294967295"/>
          </p:nvPr>
        </p:nvSpPr>
        <p:spPr>
          <a:xfrm>
            <a:off x="8202507" y="11350871"/>
            <a:ext cx="14312413" cy="1683892"/>
          </a:xfrm>
          <a:prstGeom prst="rect">
            <a:avLst/>
          </a:prstGeom>
        </p:spPr>
        <p:txBody>
          <a:bodyPr anchor="b"/>
          <a:lstStyle>
            <a:lvl1pPr defTabSz="685165">
              <a:defRPr b="1" sz="7718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Na verdade, pantano! ¯\_(ツ)_/¯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Migrar código legado…"/>
          <p:cNvSpPr txBox="1"/>
          <p:nvPr/>
        </p:nvSpPr>
        <p:spPr>
          <a:xfrm>
            <a:off x="4907215" y="4648745"/>
            <a:ext cx="10282391" cy="409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31800" indent="-431800" algn="l">
              <a:spcBef>
                <a:spcPts val="5300"/>
              </a:spcBef>
              <a:buSzPct val="75000"/>
              <a:buChar char="•"/>
              <a:defRPr b="1" sz="38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Migrar código legado</a:t>
            </a:r>
          </a:p>
          <a:p>
            <a:pPr marL="431800" indent="-431800" algn="l">
              <a:spcBef>
                <a:spcPts val="5300"/>
              </a:spcBef>
              <a:buSzPct val="75000"/>
              <a:buChar char="•"/>
              <a:defRPr b="1" sz="38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Implementar arquiteturas</a:t>
            </a:r>
          </a:p>
          <a:p>
            <a:pPr marL="431800" indent="-431800" algn="l">
              <a:spcBef>
                <a:spcPts val="5300"/>
              </a:spcBef>
              <a:buSzPct val="75000"/>
              <a:buChar char="•"/>
              <a:defRPr b="1" sz="38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Modularização</a:t>
            </a:r>
          </a:p>
        </p:txBody>
      </p:sp>
      <p:sp>
        <p:nvSpPr>
          <p:cNvPr id="326" name="Manter o roadmap e a evolução do app"/>
          <p:cNvSpPr txBox="1"/>
          <p:nvPr/>
        </p:nvSpPr>
        <p:spPr>
          <a:xfrm>
            <a:off x="4917491" y="8704534"/>
            <a:ext cx="1182608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31800" indent="-431800" algn="l">
              <a:spcBef>
                <a:spcPts val="5300"/>
              </a:spcBef>
              <a:buSzPct val="75000"/>
              <a:buChar char="•"/>
              <a:defRPr b="1" sz="48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Manter o roadmap e a evolução do app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arte 3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3</a:t>
            </a:r>
          </a:p>
        </p:txBody>
      </p:sp>
      <p:sp>
        <p:nvSpPr>
          <p:cNvPr id="331" name="A era da provação 🔥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/>
            <a:r>
              <a:t>A era da provação 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roupon-logo.png" descr="group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7605" y="5977887"/>
            <a:ext cx="11291289" cy="3855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roupon-logo.png" descr="groupo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7605" y="5342887"/>
            <a:ext cx="11291289" cy="3855324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Latam"/>
          <p:cNvSpPr txBox="1"/>
          <p:nvPr>
            <p:ph type="title" idx="4294967295"/>
          </p:nvPr>
        </p:nvSpPr>
        <p:spPr>
          <a:xfrm>
            <a:off x="6731736" y="9147099"/>
            <a:ext cx="11283028" cy="1815579"/>
          </a:xfrm>
          <a:prstGeom prst="rect">
            <a:avLst/>
          </a:prstGeom>
        </p:spPr>
        <p:txBody>
          <a:bodyPr anchor="b"/>
          <a:lstStyle>
            <a:lvl1pPr>
              <a:defRPr b="1" sz="8400">
                <a:solidFill>
                  <a:srgbClr val="73A837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Latam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logo_cor.png" descr="logo_c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6661" y="4525702"/>
            <a:ext cx="14670678" cy="9513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logo_cor.png" descr="logo_cor.png"/>
          <p:cNvPicPr>
            <a:picLocks noChangeAspect="1"/>
          </p:cNvPicPr>
          <p:nvPr/>
        </p:nvPicPr>
        <p:blipFill>
          <a:blip r:embed="rId3">
            <a:alphaModFix amt="0"/>
            <a:extLst/>
          </a:blip>
          <a:stretch>
            <a:fillRect/>
          </a:stretch>
        </p:blipFill>
        <p:spPr>
          <a:xfrm>
            <a:off x="4856661" y="207702"/>
            <a:ext cx="14670678" cy="9513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8704" y="9524565"/>
            <a:ext cx="21971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98843" y="9537265"/>
            <a:ext cx="23495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51682" y="9594415"/>
            <a:ext cx="23876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396540" y="9492815"/>
            <a:ext cx="2387601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24875" y="9492815"/>
            <a:ext cx="2387601" cy="2311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5 países"/>
          <p:cNvSpPr txBox="1"/>
          <p:nvPr/>
        </p:nvSpPr>
        <p:spPr>
          <a:xfrm>
            <a:off x="16362084" y="11558299"/>
            <a:ext cx="155410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5 países</a:t>
            </a:r>
          </a:p>
        </p:txBody>
      </p:sp>
      <p:pic>
        <p:nvPicPr>
          <p:cNvPr id="353" name="apple_logo_gray.png" descr="apple_logo_gray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307857" y="4662427"/>
            <a:ext cx="6502401" cy="328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arte 4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4</a:t>
            </a:r>
          </a:p>
        </p:txBody>
      </p:sp>
      <p:sp>
        <p:nvSpPr>
          <p:cNvPr id="358" name="Demos e casos reai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/>
            <a:r>
              <a:t>Demos e casos reais</a:t>
            </a:r>
          </a:p>
        </p:txBody>
      </p:sp>
      <p:sp>
        <p:nvSpPr>
          <p:cNvPr id="359" name="Como resolver problemas com seu app,…"/>
          <p:cNvSpPr txBox="1"/>
          <p:nvPr/>
        </p:nvSpPr>
        <p:spPr>
          <a:xfrm>
            <a:off x="859131" y="9196953"/>
            <a:ext cx="22678437" cy="179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17999"/>
              </a:lnSpc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Como resolver problemas com seu app, </a:t>
            </a:r>
          </a:p>
          <a:p>
            <a:pPr defTabSz="457200">
              <a:lnSpc>
                <a:spcPct val="117999"/>
              </a:lnSpc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rapidamente e sem passar pelo Xcode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Desafio 1 - backend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08990">
              <a:defRPr b="1" sz="8232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1 - backend</a:t>
            </a:r>
          </a:p>
        </p:txBody>
      </p:sp>
      <p:sp>
        <p:nvSpPr>
          <p:cNvPr id="364" name="O app não responde,…"/>
          <p:cNvSpPr txBox="1"/>
          <p:nvPr/>
        </p:nvSpPr>
        <p:spPr>
          <a:xfrm>
            <a:off x="7188200" y="6113305"/>
            <a:ext cx="10007600" cy="455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 app não responde, </a:t>
            </a:r>
          </a:p>
          <a:p>
            <a: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loading eterno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aniel Bonates"/>
          <p:cNvSpPr txBox="1"/>
          <p:nvPr>
            <p:ph type="title"/>
          </p:nvPr>
        </p:nvSpPr>
        <p:spPr>
          <a:xfrm>
            <a:off x="609600" y="-509657"/>
            <a:ext cx="10007600" cy="2630557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Daniel Bonates</a:t>
            </a:r>
          </a:p>
        </p:txBody>
      </p:sp>
      <p:sp>
        <p:nvSpPr>
          <p:cNvPr id="274" name="Head de Mobile no Peixe Urbano / Groupon Latam…"/>
          <p:cNvSpPr txBox="1"/>
          <p:nvPr>
            <p:ph type="body" sz="quarter" idx="1"/>
          </p:nvPr>
        </p:nvSpPr>
        <p:spPr>
          <a:xfrm>
            <a:off x="622300" y="2311400"/>
            <a:ext cx="12484364" cy="4513561"/>
          </a:xfrm>
          <a:prstGeom prst="rect">
            <a:avLst/>
          </a:prstGeom>
        </p:spPr>
        <p:txBody>
          <a:bodyPr/>
          <a:lstStyle/>
          <a:p>
            <a:pPr algn="l" defTabSz="759459">
              <a:defRPr sz="4048"/>
            </a:pPr>
            <a:r>
              <a:t>Head de Mobile no Peixe Urbano / Groupon Latam</a:t>
            </a:r>
          </a:p>
          <a:p>
            <a:pPr algn="l" defTabSz="759459">
              <a:defRPr sz="4048"/>
            </a:pPr>
          </a:p>
          <a:p>
            <a:pPr algn="l" defTabSz="759459">
              <a:defRPr sz="4048"/>
            </a:pPr>
            <a:r>
              <a:t>Pai babão de 3, marido, músico &amp; maker</a:t>
            </a:r>
          </a:p>
          <a:p>
            <a:pPr algn="l" defTabSz="759459">
              <a:defRPr sz="4048"/>
            </a:pPr>
          </a:p>
          <a:p>
            <a:pPr algn="l" defTabSz="759459">
              <a:defRPr sz="4048"/>
            </a:pPr>
            <a:r>
              <a:t>Developer desde ~1994 👴</a:t>
            </a:r>
          </a:p>
          <a:p>
            <a:pPr algn="l" defTabSz="759459">
              <a:defRPr sz="4048"/>
            </a:pPr>
          </a:p>
        </p:txBody>
      </p:sp>
      <p:pic>
        <p:nvPicPr>
          <p:cNvPr id="275" name="pu_logo.png" descr="pu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26322" y="8462160"/>
            <a:ext cx="6502401" cy="328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apple_logo_gray.png" descr="apple_logo_gr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93001" y="9875140"/>
            <a:ext cx="6502401" cy="328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roupon_logo_cor.png" descr="groupon_logo_c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14983" y="6708690"/>
            <a:ext cx="6458436" cy="28437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Group"/>
          <p:cNvGrpSpPr/>
          <p:nvPr/>
        </p:nvGrpSpPr>
        <p:grpSpPr>
          <a:xfrm>
            <a:off x="975634" y="9467718"/>
            <a:ext cx="2326165" cy="1911482"/>
            <a:chOff x="0" y="82418"/>
            <a:chExt cx="2326164" cy="1911481"/>
          </a:xfrm>
        </p:grpSpPr>
        <p:pic>
          <p:nvPicPr>
            <p:cNvPr id="278" name="Twitter_logo_2012.svg.png" descr="Twitter_logo_2012.svg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82418"/>
              <a:ext cx="781344" cy="631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@DanielBonates"/>
            <p:cNvSpPr/>
            <p:nvPr/>
          </p:nvSpPr>
          <p:spPr>
            <a:xfrm>
              <a:off x="1056164" y="723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@DanielBonates</a:t>
              </a:r>
            </a:p>
          </p:txBody>
        </p:sp>
      </p:grpSp>
      <p:grpSp>
        <p:nvGrpSpPr>
          <p:cNvPr id="285" name="Group"/>
          <p:cNvGrpSpPr/>
          <p:nvPr/>
        </p:nvGrpSpPr>
        <p:grpSpPr>
          <a:xfrm>
            <a:off x="1024411" y="10632848"/>
            <a:ext cx="2160208" cy="1966450"/>
            <a:chOff x="0" y="27451"/>
            <a:chExt cx="2160207" cy="1966448"/>
          </a:xfrm>
        </p:grpSpPr>
        <p:sp>
          <p:nvSpPr>
            <p:cNvPr id="281" name="@bonates"/>
            <p:cNvSpPr/>
            <p:nvPr/>
          </p:nvSpPr>
          <p:spPr>
            <a:xfrm>
              <a:off x="890207" y="723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 @bonates</a:t>
              </a:r>
            </a:p>
          </p:txBody>
        </p:sp>
        <p:grpSp>
          <p:nvGrpSpPr>
            <p:cNvPr id="284" name="Group"/>
            <p:cNvGrpSpPr/>
            <p:nvPr/>
          </p:nvGrpSpPr>
          <p:grpSpPr>
            <a:xfrm>
              <a:off x="0" y="27451"/>
              <a:ext cx="731753" cy="731753"/>
              <a:chOff x="0" y="0"/>
              <a:chExt cx="731752" cy="731752"/>
            </a:xfrm>
          </p:grpSpPr>
          <p:sp>
            <p:nvSpPr>
              <p:cNvPr id="282" name="Circle"/>
              <p:cNvSpPr/>
              <p:nvPr/>
            </p:nvSpPr>
            <p:spPr>
              <a:xfrm>
                <a:off x="0" y="0"/>
                <a:ext cx="731753" cy="73175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effectLst>
                      <a:outerShdw sx="100000" sy="100000" kx="0" ky="0" algn="b" rotWithShape="0" blurRad="25400" dist="23998" dir="270000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283" name="5cb480cd5f1b6d3fbadece79.png" descr="5cb480cd5f1b6d3fbadece7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71526" y="71526"/>
                <a:ext cx="588700" cy="588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90" name="Group"/>
          <p:cNvGrpSpPr/>
          <p:nvPr/>
        </p:nvGrpSpPr>
        <p:grpSpPr>
          <a:xfrm>
            <a:off x="990192" y="11790287"/>
            <a:ext cx="2118579" cy="2047455"/>
            <a:chOff x="0" y="0"/>
            <a:chExt cx="2118577" cy="2047454"/>
          </a:xfrm>
        </p:grpSpPr>
        <p:sp>
          <p:nvSpPr>
            <p:cNvPr id="286" name="@dbonates"/>
            <p:cNvSpPr/>
            <p:nvPr/>
          </p:nvSpPr>
          <p:spPr>
            <a:xfrm>
              <a:off x="848577" y="77745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 @dbonates</a:t>
              </a:r>
            </a:p>
          </p:txBody>
        </p:sp>
        <p:grpSp>
          <p:nvGrpSpPr>
            <p:cNvPr id="289" name="Group"/>
            <p:cNvGrpSpPr/>
            <p:nvPr/>
          </p:nvGrpSpPr>
          <p:grpSpPr>
            <a:xfrm>
              <a:off x="0" y="0"/>
              <a:ext cx="800766" cy="792176"/>
              <a:chOff x="0" y="0"/>
              <a:chExt cx="800765" cy="792175"/>
            </a:xfrm>
          </p:grpSpPr>
          <p:sp>
            <p:nvSpPr>
              <p:cNvPr id="287" name="Circle"/>
              <p:cNvSpPr/>
              <p:nvPr/>
            </p:nvSpPr>
            <p:spPr>
              <a:xfrm>
                <a:off x="34570" y="30205"/>
                <a:ext cx="731753" cy="73175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effectLst>
                      <a:outerShdw sx="100000" sy="100000" kx="0" ky="0" algn="b" rotWithShape="0" blurRad="25400" dist="23998" dir="270000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288" name="mark-github.png" descr="mark-github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36490" t="23269" r="36490" b="23269"/>
              <a:stretch>
                <a:fillRect/>
              </a:stretch>
            </p:blipFill>
            <p:spPr>
              <a:xfrm>
                <a:off x="0" y="0"/>
                <a:ext cx="800766" cy="7921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Desafio 1 - backend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08990">
              <a:defRPr b="1" sz="8232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1 - backend</a:t>
            </a:r>
          </a:p>
        </p:txBody>
      </p:sp>
      <p:sp>
        <p:nvSpPr>
          <p:cNvPr id="369" name="O app não responde,…"/>
          <p:cNvSpPr txBox="1"/>
          <p:nvPr/>
        </p:nvSpPr>
        <p:spPr>
          <a:xfrm>
            <a:off x="7188200" y="3827305"/>
            <a:ext cx="10007600" cy="455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 app não responde, </a:t>
            </a:r>
          </a:p>
          <a:p>
            <a: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loading eterno</a:t>
            </a:r>
          </a:p>
        </p:txBody>
      </p:sp>
      <p:pic>
        <p:nvPicPr>
          <p:cNvPr id="370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0900" y="8878101"/>
            <a:ext cx="2362200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Charles Proxy"/>
          <p:cNvSpPr txBox="1"/>
          <p:nvPr>
            <p:ph type="title" idx="4294967295"/>
          </p:nvPr>
        </p:nvSpPr>
        <p:spPr>
          <a:xfrm>
            <a:off x="5381702" y="11432299"/>
            <a:ext cx="13620596" cy="966969"/>
          </a:xfrm>
          <a:prstGeom prst="rect">
            <a:avLst/>
          </a:prstGeom>
        </p:spPr>
        <p:txBody>
          <a:bodyPr anchor="t"/>
          <a:lstStyle>
            <a:lvl1pPr>
              <a:defRPr b="1" sz="5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Charles Proxy</a:t>
            </a:r>
          </a:p>
        </p:txBody>
      </p:sp>
      <p:sp>
        <p:nvSpPr>
          <p:cNvPr id="372" name="https://www.charlesproxy.com"/>
          <p:cNvSpPr txBox="1"/>
          <p:nvPr/>
        </p:nvSpPr>
        <p:spPr>
          <a:xfrm>
            <a:off x="5381702" y="12220019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pPr/>
            <a:r>
              <a:t>https://www.charlesproxy.com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7380868" y="3094351"/>
            <a:ext cx="10771376" cy="8316040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hecando endpoint"/>
          <p:cNvSpPr txBox="1"/>
          <p:nvPr/>
        </p:nvSpPr>
        <p:spPr>
          <a:xfrm>
            <a:off x="948532" y="2058728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Checando endpoint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52226" y="682030"/>
            <a:ext cx="4074652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6266786" y="4740326"/>
            <a:ext cx="10597404" cy="703885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hecando endpoint"/>
          <p:cNvSpPr txBox="1"/>
          <p:nvPr/>
        </p:nvSpPr>
        <p:spPr>
          <a:xfrm>
            <a:off x="948532" y="2058728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Checando endpoint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52226" y="682030"/>
            <a:ext cx="4074652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13252531" y="1033860"/>
            <a:ext cx="3981429" cy="264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charlesios03.png" descr="charlesios03.png"/>
          <p:cNvPicPr>
            <a:picLocks noChangeAspect="1"/>
          </p:cNvPicPr>
          <p:nvPr/>
        </p:nvPicPr>
        <p:blipFill>
          <a:blip r:embed="rId5">
            <a:extLst/>
          </a:blip>
          <a:srcRect l="0" t="5938" r="0" b="41817"/>
          <a:stretch>
            <a:fillRect/>
          </a:stretch>
        </p:blipFill>
        <p:spPr>
          <a:xfrm>
            <a:off x="9024739" y="4983179"/>
            <a:ext cx="6334360" cy="7165780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hecando endpoint"/>
          <p:cNvSpPr txBox="1"/>
          <p:nvPr/>
        </p:nvSpPr>
        <p:spPr>
          <a:xfrm>
            <a:off x="948532" y="2058728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Checando endpoint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52226" y="682030"/>
            <a:ext cx="4074652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13252531" y="1033860"/>
            <a:ext cx="3981429" cy="264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charlesios03.png" descr="charlesios03.png"/>
          <p:cNvPicPr>
            <a:picLocks noChangeAspect="1"/>
          </p:cNvPicPr>
          <p:nvPr/>
        </p:nvPicPr>
        <p:blipFill>
          <a:blip r:embed="rId5">
            <a:extLst/>
          </a:blip>
          <a:srcRect l="0" t="5938" r="0" b="41817"/>
          <a:stretch>
            <a:fillRect/>
          </a:stretch>
        </p:blipFill>
        <p:spPr>
          <a:xfrm>
            <a:off x="1363990" y="4983179"/>
            <a:ext cx="6334360" cy="7165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charlesios04.png" descr="charlesios04.png"/>
          <p:cNvPicPr>
            <a:picLocks noChangeAspect="1"/>
          </p:cNvPicPr>
          <p:nvPr/>
        </p:nvPicPr>
        <p:blipFill>
          <a:blip r:embed="rId6">
            <a:extLst/>
          </a:blip>
          <a:srcRect l="0" t="10535" r="0" b="30287"/>
          <a:stretch>
            <a:fillRect/>
          </a:stretch>
        </p:blipFill>
        <p:spPr>
          <a:xfrm>
            <a:off x="9427977" y="4856380"/>
            <a:ext cx="6334360" cy="8116753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Checando endpoint"/>
          <p:cNvSpPr txBox="1"/>
          <p:nvPr/>
        </p:nvSpPr>
        <p:spPr>
          <a:xfrm>
            <a:off x="948532" y="2058728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Checando endpoint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52226" y="682030"/>
            <a:ext cx="4074652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13252531" y="1033860"/>
            <a:ext cx="3981429" cy="264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charlesios03.png" descr="charlesios03.png"/>
          <p:cNvPicPr>
            <a:picLocks noChangeAspect="1"/>
          </p:cNvPicPr>
          <p:nvPr/>
        </p:nvPicPr>
        <p:blipFill>
          <a:blip r:embed="rId5">
            <a:extLst/>
          </a:blip>
          <a:srcRect l="0" t="5938" r="0" b="41817"/>
          <a:stretch>
            <a:fillRect/>
          </a:stretch>
        </p:blipFill>
        <p:spPr>
          <a:xfrm>
            <a:off x="1363990" y="4983179"/>
            <a:ext cx="6334360" cy="7165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charlesios04.png" descr="charlesios04.png"/>
          <p:cNvPicPr>
            <a:picLocks noChangeAspect="1"/>
          </p:cNvPicPr>
          <p:nvPr/>
        </p:nvPicPr>
        <p:blipFill>
          <a:blip r:embed="rId6">
            <a:extLst/>
          </a:blip>
          <a:srcRect l="0" t="10535" r="0" b="30287"/>
          <a:stretch>
            <a:fillRect/>
          </a:stretch>
        </p:blipFill>
        <p:spPr>
          <a:xfrm>
            <a:off x="16762736" y="4856380"/>
            <a:ext cx="6334360" cy="8116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charlesios05.png" descr="charlesios05.png"/>
          <p:cNvPicPr>
            <a:picLocks noChangeAspect="1"/>
          </p:cNvPicPr>
          <p:nvPr/>
        </p:nvPicPr>
        <p:blipFill>
          <a:blip r:embed="rId7">
            <a:extLst/>
          </a:blip>
          <a:srcRect l="0" t="10562" r="0" b="24701"/>
          <a:stretch>
            <a:fillRect/>
          </a:stretch>
        </p:blipFill>
        <p:spPr>
          <a:xfrm>
            <a:off x="9063363" y="4126524"/>
            <a:ext cx="6334361" cy="887926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Checando endpoint"/>
          <p:cNvSpPr txBox="1"/>
          <p:nvPr/>
        </p:nvSpPr>
        <p:spPr>
          <a:xfrm>
            <a:off x="948532" y="2058728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Checando endpoint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Desafio 2 - backend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08990">
              <a:defRPr b="1" sz="8232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2 - backend</a:t>
            </a:r>
          </a:p>
        </p:txBody>
      </p:sp>
      <p:sp>
        <p:nvSpPr>
          <p:cNvPr id="412" name="Testar variações de resposta em um endpoint."/>
          <p:cNvSpPr txBox="1"/>
          <p:nvPr/>
        </p:nvSpPr>
        <p:spPr>
          <a:xfrm>
            <a:off x="7188200" y="6113305"/>
            <a:ext cx="10007600" cy="455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Testar variações de resposta em um endpoint.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Desafio 2 - backend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808990">
              <a:defRPr b="1" sz="8232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2 - backend</a:t>
            </a:r>
          </a:p>
        </p:txBody>
      </p:sp>
      <p:sp>
        <p:nvSpPr>
          <p:cNvPr id="417" name="Testar variações de resposta em um endpoint."/>
          <p:cNvSpPr txBox="1"/>
          <p:nvPr/>
        </p:nvSpPr>
        <p:spPr>
          <a:xfrm>
            <a:off x="7188200" y="4462305"/>
            <a:ext cx="10007600" cy="455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Testar variações de resposta em um endpoint.</a:t>
            </a:r>
          </a:p>
        </p:txBody>
      </p:sp>
      <p:sp>
        <p:nvSpPr>
          <p:cNvPr id="418" name="Charles Proxy"/>
          <p:cNvSpPr txBox="1"/>
          <p:nvPr>
            <p:ph type="title" idx="4294967295"/>
          </p:nvPr>
        </p:nvSpPr>
        <p:spPr>
          <a:xfrm>
            <a:off x="5381702" y="11432299"/>
            <a:ext cx="13620596" cy="966969"/>
          </a:xfrm>
          <a:prstGeom prst="rect">
            <a:avLst/>
          </a:prstGeom>
        </p:spPr>
        <p:txBody>
          <a:bodyPr anchor="t"/>
          <a:lstStyle>
            <a:lvl1pPr defTabSz="561340">
              <a:defRPr b="1" sz="5712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Charles Proxy</a:t>
            </a:r>
          </a:p>
        </p:txBody>
      </p:sp>
      <p:pic>
        <p:nvPicPr>
          <p:cNvPr id="419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0900" y="8878101"/>
            <a:ext cx="2362200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https://www.charlesproxy.com"/>
          <p:cNvSpPr txBox="1"/>
          <p:nvPr/>
        </p:nvSpPr>
        <p:spPr>
          <a:xfrm>
            <a:off x="5381702" y="12220019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pPr/>
            <a:r>
              <a:t>https://www.charlesproxy.com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Mapear endpoint para um arquivo local"/>
          <p:cNvSpPr txBox="1"/>
          <p:nvPr/>
        </p:nvSpPr>
        <p:spPr>
          <a:xfrm>
            <a:off x="8593932" y="1074054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Mapear endpoint para um arquivo local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Image" descr="Image"/>
          <p:cNvPicPr>
            <a:picLocks noChangeAspect="1"/>
          </p:cNvPicPr>
          <p:nvPr/>
        </p:nvPicPr>
        <p:blipFill>
          <a:blip r:embed="rId3">
            <a:alphaModFix amt="24995"/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5038" y="3975982"/>
            <a:ext cx="5143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6122" y="4139257"/>
            <a:ext cx="3009901" cy="932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Line"/>
          <p:cNvSpPr/>
          <p:nvPr/>
        </p:nvSpPr>
        <p:spPr>
          <a:xfrm flipH="1" flipV="1">
            <a:off x="5463321" y="5070471"/>
            <a:ext cx="1589536" cy="7998748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33" name="Mapear endpoint para um arquivo local"/>
          <p:cNvSpPr txBox="1"/>
          <p:nvPr/>
        </p:nvSpPr>
        <p:spPr>
          <a:xfrm>
            <a:off x="8593932" y="1074054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Mapear endpoint para um arquivo local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art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1</a:t>
            </a:r>
          </a:p>
        </p:txBody>
      </p:sp>
      <p:sp>
        <p:nvSpPr>
          <p:cNvPr id="293" name="The last talk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/>
            <a:r>
              <a:t>The last talk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5038" y="3975982"/>
            <a:ext cx="5143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6122" y="4139257"/>
            <a:ext cx="3009901" cy="932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54198" y="5208807"/>
            <a:ext cx="7416801" cy="67691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Line"/>
          <p:cNvSpPr/>
          <p:nvPr/>
        </p:nvSpPr>
        <p:spPr>
          <a:xfrm flipH="1" flipV="1">
            <a:off x="5463321" y="5070471"/>
            <a:ext cx="1589536" cy="7998748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42" name="Line"/>
          <p:cNvSpPr/>
          <p:nvPr/>
        </p:nvSpPr>
        <p:spPr>
          <a:xfrm flipH="1">
            <a:off x="9572968" y="7869693"/>
            <a:ext cx="2630327" cy="5001445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43" name="Mapear endpoint para um arquivo local"/>
          <p:cNvSpPr txBox="1"/>
          <p:nvPr/>
        </p:nvSpPr>
        <p:spPr>
          <a:xfrm>
            <a:off x="8593932" y="1074054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Mapear endpoint para um arquivo local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5038" y="3975982"/>
            <a:ext cx="5143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6122" y="4139257"/>
            <a:ext cx="3009901" cy="932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54198" y="5208807"/>
            <a:ext cx="7416801" cy="6769101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Line"/>
          <p:cNvSpPr/>
          <p:nvPr/>
        </p:nvSpPr>
        <p:spPr>
          <a:xfrm flipH="1" flipV="1">
            <a:off x="5463321" y="5070471"/>
            <a:ext cx="1589536" cy="7998748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52" name="Line"/>
          <p:cNvSpPr/>
          <p:nvPr/>
        </p:nvSpPr>
        <p:spPr>
          <a:xfrm flipH="1">
            <a:off x="9572968" y="7869693"/>
            <a:ext cx="2630327" cy="5001445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453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71829" y="8493687"/>
            <a:ext cx="5581539" cy="12590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454" name="Mapear endpoint para um arquivo local"/>
          <p:cNvSpPr txBox="1"/>
          <p:nvPr/>
        </p:nvSpPr>
        <p:spPr>
          <a:xfrm>
            <a:off x="8593932" y="1074054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Mapear endpoint para um arquivo local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elecionar Produtos na tabBar não retorna nenhuma oferta"/>
          <p:cNvSpPr txBox="1"/>
          <p:nvPr/>
        </p:nvSpPr>
        <p:spPr>
          <a:xfrm>
            <a:off x="5811037" y="6367305"/>
            <a:ext cx="12551463" cy="534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Selecionar Produtos na tabBar não retorna nenhuma oferta</a:t>
            </a:r>
          </a:p>
        </p:txBody>
      </p:sp>
      <p:sp>
        <p:nvSpPr>
          <p:cNvPr id="459" name="Desafio 3 - backend &amp; API"/>
          <p:cNvSpPr txBox="1"/>
          <p:nvPr/>
        </p:nvSpPr>
        <p:spPr>
          <a:xfrm>
            <a:off x="2006600" y="1600200"/>
            <a:ext cx="13372073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3 - backend &amp;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elecionar Produtos na tabBar não retorna nenhuma oferta"/>
          <p:cNvSpPr txBox="1"/>
          <p:nvPr/>
        </p:nvSpPr>
        <p:spPr>
          <a:xfrm>
            <a:off x="5811037" y="4335305"/>
            <a:ext cx="12551463" cy="534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Selecionar Produtos na tabBar não retorna nenhuma oferta</a:t>
            </a:r>
          </a:p>
        </p:txBody>
      </p:sp>
      <p:sp>
        <p:nvSpPr>
          <p:cNvPr id="464" name="Paw"/>
          <p:cNvSpPr txBox="1"/>
          <p:nvPr>
            <p:ph type="title" idx="4294967295"/>
          </p:nvPr>
        </p:nvSpPr>
        <p:spPr>
          <a:xfrm>
            <a:off x="5381702" y="11432299"/>
            <a:ext cx="13620596" cy="966969"/>
          </a:xfrm>
          <a:prstGeom prst="rect">
            <a:avLst/>
          </a:prstGeom>
        </p:spPr>
        <p:txBody>
          <a:bodyPr anchor="t"/>
          <a:lstStyle>
            <a:lvl1pPr defTabSz="561340">
              <a:defRPr b="1" sz="5712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Paw</a:t>
            </a:r>
          </a:p>
        </p:txBody>
      </p:sp>
      <p:sp>
        <p:nvSpPr>
          <p:cNvPr id="465" name="https://paw.cloud"/>
          <p:cNvSpPr txBox="1"/>
          <p:nvPr/>
        </p:nvSpPr>
        <p:spPr>
          <a:xfrm>
            <a:off x="5381702" y="12220019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pPr/>
            <a:r>
              <a:t>https://paw.cloud</a:t>
            </a:r>
          </a:p>
        </p:txBody>
      </p:sp>
      <p:pic>
        <p:nvPicPr>
          <p:cNvPr id="466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8018" y="8426450"/>
            <a:ext cx="2857501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Desafio 3 - backend &amp; API"/>
          <p:cNvSpPr txBox="1"/>
          <p:nvPr/>
        </p:nvSpPr>
        <p:spPr>
          <a:xfrm>
            <a:off x="2006600" y="1600200"/>
            <a:ext cx="13372073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3 - backend &amp; API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Investigando resposta da API"/>
          <p:cNvSpPr txBox="1"/>
          <p:nvPr/>
        </p:nvSpPr>
        <p:spPr>
          <a:xfrm>
            <a:off x="3510183" y="961581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Investigando resposta da API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Investigando resposta da API"/>
          <p:cNvSpPr txBox="1"/>
          <p:nvPr/>
        </p:nvSpPr>
        <p:spPr>
          <a:xfrm>
            <a:off x="3510183" y="961581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Investigando resposta da API</a:t>
            </a:r>
          </a:p>
        </p:txBody>
      </p:sp>
      <p:pic>
        <p:nvPicPr>
          <p:cNvPr id="477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4292" y="4386164"/>
            <a:ext cx="6667501" cy="750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Investigando resposta da API"/>
          <p:cNvSpPr txBox="1"/>
          <p:nvPr/>
        </p:nvSpPr>
        <p:spPr>
          <a:xfrm>
            <a:off x="3510183" y="961581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Investigando resposta da API</a:t>
            </a:r>
          </a:p>
        </p:txBody>
      </p:sp>
      <p:pic>
        <p:nvPicPr>
          <p:cNvPr id="483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4292" y="4386164"/>
            <a:ext cx="6667501" cy="750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2133" y="9190257"/>
            <a:ext cx="9245873" cy="10156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60400" dist="0" dir="12484748">
              <a:srgbClr val="000000">
                <a:alpha val="45948"/>
              </a:srgbClr>
            </a:outerShdw>
          </a:effectLst>
        </p:spPr>
      </p:pic>
      <p:sp>
        <p:nvSpPr>
          <p:cNvPr id="486" name="Rectangle"/>
          <p:cNvSpPr/>
          <p:nvPr/>
        </p:nvSpPr>
        <p:spPr>
          <a:xfrm>
            <a:off x="14120958" y="11504771"/>
            <a:ext cx="6674169" cy="407925"/>
          </a:xfrm>
          <a:prstGeom prst="rect">
            <a:avLst/>
          </a:prstGeom>
          <a:ln w="50800">
            <a:solidFill>
              <a:srgbClr val="E73E36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87" name="Line"/>
          <p:cNvSpPr/>
          <p:nvPr/>
        </p:nvSpPr>
        <p:spPr>
          <a:xfrm>
            <a:off x="11545340" y="10334769"/>
            <a:ext cx="2341043" cy="1307760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Investigando resposta da API"/>
          <p:cNvSpPr txBox="1"/>
          <p:nvPr/>
        </p:nvSpPr>
        <p:spPr>
          <a:xfrm>
            <a:off x="3510183" y="961581"/>
            <a:ext cx="1294344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Investigando resposta da API</a:t>
            </a:r>
          </a:p>
        </p:txBody>
      </p:sp>
      <p:pic>
        <p:nvPicPr>
          <p:cNvPr id="492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4292" y="4386164"/>
            <a:ext cx="6667501" cy="750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2133" y="9190257"/>
            <a:ext cx="9245873" cy="10156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60400" dist="0" dir="12484748">
              <a:srgbClr val="000000">
                <a:alpha val="45948"/>
              </a:srgbClr>
            </a:outerShdw>
          </a:effectLst>
        </p:spPr>
      </p:pic>
      <p:sp>
        <p:nvSpPr>
          <p:cNvPr id="495" name="Rectangle"/>
          <p:cNvSpPr/>
          <p:nvPr/>
        </p:nvSpPr>
        <p:spPr>
          <a:xfrm>
            <a:off x="14120958" y="11504771"/>
            <a:ext cx="6674169" cy="407925"/>
          </a:xfrm>
          <a:prstGeom prst="rect">
            <a:avLst/>
          </a:prstGeom>
          <a:ln w="50800">
            <a:solidFill>
              <a:srgbClr val="E73E36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96" name="Line"/>
          <p:cNvSpPr/>
          <p:nvPr/>
        </p:nvSpPr>
        <p:spPr>
          <a:xfrm>
            <a:off x="11545340" y="10334769"/>
            <a:ext cx="2341043" cy="1307760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43342" y="4767164"/>
            <a:ext cx="6629401" cy="674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60400" dist="0" dir="12484748">
              <a:srgbClr val="000000">
                <a:alpha val="45948"/>
              </a:srgbClr>
            </a:outerShdw>
          </a:effectLst>
        </p:spPr>
      </p:pic>
      <p:sp>
        <p:nvSpPr>
          <p:cNvPr id="498" name="Line"/>
          <p:cNvSpPr/>
          <p:nvPr/>
        </p:nvSpPr>
        <p:spPr>
          <a:xfrm flipH="1">
            <a:off x="11901811" y="6024373"/>
            <a:ext cx="1937810" cy="283902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Desafio 4 - Produto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4 - Produto</a:t>
            </a:r>
          </a:p>
        </p:txBody>
      </p:sp>
      <p:sp>
        <p:nvSpPr>
          <p:cNvPr id="503" name="Melhorando o report com imagens"/>
          <p:cNvSpPr txBox="1"/>
          <p:nvPr/>
        </p:nvSpPr>
        <p:spPr>
          <a:xfrm>
            <a:off x="5963429" y="6113305"/>
            <a:ext cx="12272723" cy="534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Melhorando o report com imagens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esafio 4 - Produto"/>
          <p:cNvSpPr txBox="1"/>
          <p:nvPr/>
        </p:nvSpPr>
        <p:spPr>
          <a:xfrm>
            <a:off x="2006600" y="1600200"/>
            <a:ext cx="1000760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4 - Produto</a:t>
            </a:r>
          </a:p>
        </p:txBody>
      </p:sp>
      <p:sp>
        <p:nvSpPr>
          <p:cNvPr id="508" name="Melhorando o report com imagens"/>
          <p:cNvSpPr txBox="1"/>
          <p:nvPr/>
        </p:nvSpPr>
        <p:spPr>
          <a:xfrm>
            <a:off x="5963429" y="4716305"/>
            <a:ext cx="12272723" cy="340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Melhorando o report com imagens</a:t>
            </a:r>
          </a:p>
        </p:txBody>
      </p:sp>
      <p:pic>
        <p:nvPicPr>
          <p:cNvPr id="509" name="ffmpeg.png" descr="ffmpe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3740" y="8631077"/>
            <a:ext cx="5372101" cy="1511301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https://www.ffmpeg.org/"/>
          <p:cNvSpPr txBox="1"/>
          <p:nvPr/>
        </p:nvSpPr>
        <p:spPr>
          <a:xfrm>
            <a:off x="5381702" y="10124588"/>
            <a:ext cx="13620596" cy="96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https://www.ffmpeg.org/</a:t>
            </a:r>
          </a:p>
        </p:txBody>
      </p:sp>
      <p:sp>
        <p:nvSpPr>
          <p:cNvPr id="511" name="brew install ffmpeg"/>
          <p:cNvSpPr txBox="1"/>
          <p:nvPr/>
        </p:nvSpPr>
        <p:spPr>
          <a:xfrm>
            <a:off x="5381702" y="12311863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brew install ffmpeg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timeline01.png" descr="timeline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ppay-scan-demo.mov" descr="ppay-scan-demo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5087407" y="1379883"/>
            <a:ext cx="6159802" cy="10956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quicktime-240.png" descr="quicktime-2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41042" y="6112922"/>
            <a:ext cx="30480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= 13MB"/>
          <p:cNvSpPr txBox="1"/>
          <p:nvPr/>
        </p:nvSpPr>
        <p:spPr>
          <a:xfrm>
            <a:off x="7099400" y="676060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685165">
              <a:defRPr b="1" sz="8549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= 13MB</a:t>
            </a:r>
          </a:p>
        </p:txBody>
      </p:sp>
      <p:sp>
        <p:nvSpPr>
          <p:cNvPr id="518" name="Fazendo mágica no tamanho dos videos"/>
          <p:cNvSpPr txBox="1"/>
          <p:nvPr/>
        </p:nvSpPr>
        <p:spPr>
          <a:xfrm>
            <a:off x="948532" y="2058728"/>
            <a:ext cx="1357990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Fazendo mágica no tamanho dos videos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7883" fill="hold"/>
                                        <p:tgtEl>
                                          <p:spTgt spid="5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51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8793" y="5112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Fazendo mágica no tamanho dos videos"/>
          <p:cNvSpPr txBox="1"/>
          <p:nvPr/>
        </p:nvSpPr>
        <p:spPr>
          <a:xfrm>
            <a:off x="948532" y="2058728"/>
            <a:ext cx="1357990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Fazendo mágica no tamanho dos videos</a:t>
            </a:r>
          </a:p>
        </p:txBody>
      </p:sp>
      <p:sp>
        <p:nvSpPr>
          <p:cNvPr id="524" name="🔗 link para o script no GitHub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13MB"/>
          <p:cNvSpPr txBox="1"/>
          <p:nvPr/>
        </p:nvSpPr>
        <p:spPr>
          <a:xfrm>
            <a:off x="1253706" y="904297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13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5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00" y="10537173"/>
            <a:ext cx="4391820" cy="832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8793" y="3715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Fazendo mágica no tamanho dos videos"/>
          <p:cNvSpPr txBox="1"/>
          <p:nvPr/>
        </p:nvSpPr>
        <p:spPr>
          <a:xfrm>
            <a:off x="948532" y="2058728"/>
            <a:ext cx="1357990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Fazendo mágica no tamanho dos videos</a:t>
            </a:r>
          </a:p>
        </p:txBody>
      </p:sp>
      <p:sp>
        <p:nvSpPr>
          <p:cNvPr id="532" name="🔗 link para o script no GitHub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13MB"/>
          <p:cNvSpPr txBox="1"/>
          <p:nvPr/>
        </p:nvSpPr>
        <p:spPr>
          <a:xfrm>
            <a:off x="1253706" y="904297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13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1180" y="8221185"/>
            <a:ext cx="10699356" cy="3955015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Line"/>
          <p:cNvSpPr/>
          <p:nvPr/>
        </p:nvSpPr>
        <p:spPr>
          <a:xfrm flipH="1" flipV="1">
            <a:off x="5546252" y="9919279"/>
            <a:ext cx="1312337" cy="1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10537173"/>
            <a:ext cx="4391820" cy="832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8793" y="3715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Fazendo mágica no tamanho dos videos"/>
          <p:cNvSpPr txBox="1"/>
          <p:nvPr/>
        </p:nvSpPr>
        <p:spPr>
          <a:xfrm>
            <a:off x="948532" y="2058728"/>
            <a:ext cx="1357990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Fazendo mágica no tamanho dos videos</a:t>
            </a:r>
          </a:p>
        </p:txBody>
      </p:sp>
      <p:sp>
        <p:nvSpPr>
          <p:cNvPr id="542" name="🔗 link para o script no GitHub">
            <a:hlinkClick r:id="rId6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13MB"/>
          <p:cNvSpPr txBox="1"/>
          <p:nvPr/>
        </p:nvSpPr>
        <p:spPr>
          <a:xfrm>
            <a:off x="1253706" y="904297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13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sp>
        <p:nvSpPr>
          <p:cNvPr id="547" name="1.2 MB"/>
          <p:cNvSpPr txBox="1"/>
          <p:nvPr/>
        </p:nvSpPr>
        <p:spPr>
          <a:xfrm>
            <a:off x="18137447" y="9042971"/>
            <a:ext cx="4861449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1.2 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5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1180" y="8221185"/>
            <a:ext cx="10699356" cy="3955015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Line"/>
          <p:cNvSpPr/>
          <p:nvPr/>
        </p:nvSpPr>
        <p:spPr>
          <a:xfrm flipH="1" flipV="1">
            <a:off x="5546252" y="9919279"/>
            <a:ext cx="1312337" cy="1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50" name="Line"/>
          <p:cNvSpPr/>
          <p:nvPr/>
        </p:nvSpPr>
        <p:spPr>
          <a:xfrm flipH="1" flipV="1">
            <a:off x="16417452" y="9919279"/>
            <a:ext cx="1312337" cy="1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10537173"/>
            <a:ext cx="4391820" cy="832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430638" y="10620145"/>
            <a:ext cx="6275069" cy="66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78793" y="3715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Fazendo mágica no tamanho dos videos"/>
          <p:cNvSpPr txBox="1"/>
          <p:nvPr/>
        </p:nvSpPr>
        <p:spPr>
          <a:xfrm>
            <a:off x="948532" y="2058728"/>
            <a:ext cx="1357990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Fazendo mágica no tamanho dos videos</a:t>
            </a:r>
          </a:p>
        </p:txBody>
      </p:sp>
      <p:sp>
        <p:nvSpPr>
          <p:cNvPr id="555" name="🔗 link para o script no GitHub">
            <a:hlinkClick r:id="rId7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7452" y="3902872"/>
            <a:ext cx="16869096" cy="7374206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Demos e provas em Gifs"/>
          <p:cNvSpPr txBox="1"/>
          <p:nvPr/>
        </p:nvSpPr>
        <p:spPr>
          <a:xfrm>
            <a:off x="948532" y="2058728"/>
            <a:ext cx="1357990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Demos e provas em Gifs</a:t>
            </a:r>
          </a:p>
        </p:txBody>
      </p:sp>
      <p:sp>
        <p:nvSpPr>
          <p:cNvPr id="561" name="🔗 link para o script no GitHub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452" y="3902872"/>
            <a:ext cx="16869096" cy="7374206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1.9 MB"/>
          <p:cNvSpPr txBox="1"/>
          <p:nvPr/>
        </p:nvSpPr>
        <p:spPr>
          <a:xfrm>
            <a:off x="12574847" y="10109771"/>
            <a:ext cx="4861449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1.9 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567" name="Screen Shot 2019-11-13 at 01.40.46.png" descr="Screen Shot 2019-11-13 at 01.40.46.png"/>
          <p:cNvPicPr>
            <a:picLocks noChangeAspect="1"/>
          </p:cNvPicPr>
          <p:nvPr/>
        </p:nvPicPr>
        <p:blipFill>
          <a:blip r:embed="rId4">
            <a:extLst/>
          </a:blip>
          <a:srcRect l="0" t="15083" r="0" b="15083"/>
          <a:stretch>
            <a:fillRect/>
          </a:stretch>
        </p:blipFill>
        <p:spPr>
          <a:xfrm>
            <a:off x="11588638" y="11686945"/>
            <a:ext cx="6275069" cy="666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ppay-scan-demo_compressed.gif" descr="ppay-scan-demo_compressed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55336" y="2564846"/>
            <a:ext cx="5372101" cy="9552266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Demos e provas em Gifs"/>
          <p:cNvSpPr txBox="1"/>
          <p:nvPr/>
        </p:nvSpPr>
        <p:spPr>
          <a:xfrm>
            <a:off x="948532" y="2058728"/>
            <a:ext cx="1357990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Demos e provas em Gifs</a:t>
            </a:r>
          </a:p>
        </p:txBody>
      </p:sp>
      <p:sp>
        <p:nvSpPr>
          <p:cNvPr id="570" name="🔗 link para o script no GitHub">
            <a:hlinkClick r:id="rId6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Desafio 5 - Find a bug"/>
          <p:cNvSpPr txBox="1"/>
          <p:nvPr/>
        </p:nvSpPr>
        <p:spPr>
          <a:xfrm>
            <a:off x="2006600" y="1600200"/>
            <a:ext cx="1178231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5 - Find a bug</a:t>
            </a:r>
          </a:p>
        </p:txBody>
      </p:sp>
      <p:sp>
        <p:nvSpPr>
          <p:cNvPr id="575" name="Usando o Git para encontrar a origem de um bug"/>
          <p:cNvSpPr txBox="1"/>
          <p:nvPr/>
        </p:nvSpPr>
        <p:spPr>
          <a:xfrm>
            <a:off x="6812791" y="6113305"/>
            <a:ext cx="10758418" cy="534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Usando o Git para encontrar a origem de um bug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Usando o Git para encontrar a origem de um bug"/>
          <p:cNvSpPr txBox="1"/>
          <p:nvPr/>
        </p:nvSpPr>
        <p:spPr>
          <a:xfrm>
            <a:off x="6812791" y="4590262"/>
            <a:ext cx="10758418" cy="453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Usando o Git para encontrar a origem de um bug</a:t>
            </a:r>
          </a:p>
        </p:txBody>
      </p:sp>
      <p:pic>
        <p:nvPicPr>
          <p:cNvPr id="580" name="git.png" descr="g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80041" y="9517965"/>
            <a:ext cx="3275830" cy="327583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git bisect"/>
          <p:cNvSpPr txBox="1"/>
          <p:nvPr/>
        </p:nvSpPr>
        <p:spPr>
          <a:xfrm>
            <a:off x="5722023" y="9666860"/>
            <a:ext cx="6322383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git bisect</a:t>
            </a:r>
          </a:p>
        </p:txBody>
      </p:sp>
      <p:sp>
        <p:nvSpPr>
          <p:cNvPr id="582" name="Desafio 5 - Find a bug"/>
          <p:cNvSpPr txBox="1"/>
          <p:nvPr/>
        </p:nvSpPr>
        <p:spPr>
          <a:xfrm>
            <a:off x="2006600" y="1600200"/>
            <a:ext cx="1178231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5 - Find a bug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it.png" descr="g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17243" y="4495872"/>
            <a:ext cx="3275830" cy="3275829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git bisect"/>
          <p:cNvSpPr txBox="1"/>
          <p:nvPr/>
        </p:nvSpPr>
        <p:spPr>
          <a:xfrm>
            <a:off x="7459225" y="4644766"/>
            <a:ext cx="6322384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git bisect</a:t>
            </a:r>
          </a:p>
        </p:txBody>
      </p:sp>
      <p:sp>
        <p:nvSpPr>
          <p:cNvPr id="588" name="git bisect start…"/>
          <p:cNvSpPr txBox="1"/>
          <p:nvPr/>
        </p:nvSpPr>
        <p:spPr>
          <a:xfrm>
            <a:off x="5381702" y="9371716"/>
            <a:ext cx="13620596" cy="2722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bisect start</a:t>
            </a:r>
          </a:p>
          <a:p>
            <a: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bisect bad HEAD</a:t>
            </a:r>
          </a:p>
          <a:p>
            <a: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bisect good cb79160</a:t>
            </a:r>
          </a:p>
        </p:txBody>
      </p:sp>
      <p:sp>
        <p:nvSpPr>
          <p:cNvPr id="589" name="Desafio 5 - Find a bug"/>
          <p:cNvSpPr txBox="1"/>
          <p:nvPr/>
        </p:nvSpPr>
        <p:spPr>
          <a:xfrm>
            <a:off x="2006600" y="1600200"/>
            <a:ext cx="11782310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5 - Find a bug</a:t>
            </a:r>
          </a:p>
        </p:txBody>
      </p:sp>
      <p:sp>
        <p:nvSpPr>
          <p:cNvPr id="590" name="Uso básico"/>
          <p:cNvSpPr txBox="1"/>
          <p:nvPr/>
        </p:nvSpPr>
        <p:spPr>
          <a:xfrm>
            <a:off x="6812791" y="6113305"/>
            <a:ext cx="10758418" cy="5343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2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Uso básico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timeline02.png" descr="timeline0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Screen Shot  2019-11-12 at 22.00.46.png" descr="Screen Shot  2019-11-12 at 22.00.46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Esses são os arquivos do projeto"/>
          <p:cNvSpPr txBox="1"/>
          <p:nvPr/>
        </p:nvSpPr>
        <p:spPr>
          <a:xfrm>
            <a:off x="14441008" y="1517803"/>
            <a:ext cx="6322384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Esses são os arquivos do projeto</a:t>
            </a:r>
          </a:p>
        </p:txBody>
      </p:sp>
      <p:sp>
        <p:nvSpPr>
          <p:cNvPr id="596" name="Line"/>
          <p:cNvSpPr/>
          <p:nvPr/>
        </p:nvSpPr>
        <p:spPr>
          <a:xfrm rot="18900000">
            <a:off x="14789018" y="4641748"/>
            <a:ext cx="4345120" cy="1083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66" fill="norm" stroke="1" extrusionOk="0">
                <a:moveTo>
                  <a:pt x="0" y="15910"/>
                </a:moveTo>
                <a:cubicBezTo>
                  <a:pt x="3899" y="20834"/>
                  <a:pt x="8085" y="21600"/>
                  <a:pt x="12093" y="18122"/>
                </a:cubicBezTo>
                <a:cubicBezTo>
                  <a:pt x="15606" y="15074"/>
                  <a:pt x="18869" y="8854"/>
                  <a:pt x="21600" y="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creen Shot  2019-11-12 at 22.00.51.png" descr="Screen Shot  2019-11-12 at 22.00.51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Listando os últimos commits"/>
          <p:cNvSpPr txBox="1"/>
          <p:nvPr/>
        </p:nvSpPr>
        <p:spPr>
          <a:xfrm>
            <a:off x="14441008" y="1517803"/>
            <a:ext cx="6322384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Listando os últimos commits</a:t>
            </a:r>
          </a:p>
        </p:txBody>
      </p:sp>
      <p:sp>
        <p:nvSpPr>
          <p:cNvPr id="602" name="Line"/>
          <p:cNvSpPr/>
          <p:nvPr/>
        </p:nvSpPr>
        <p:spPr>
          <a:xfrm rot="18900000">
            <a:off x="8588839" y="5011511"/>
            <a:ext cx="11141711" cy="3784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5" fill="norm" stroke="1" extrusionOk="0">
                <a:moveTo>
                  <a:pt x="0" y="0"/>
                </a:moveTo>
                <a:cubicBezTo>
                  <a:pt x="2205" y="541"/>
                  <a:pt x="4321" y="2556"/>
                  <a:pt x="6171" y="5848"/>
                </a:cubicBezTo>
                <a:cubicBezTo>
                  <a:pt x="8755" y="10446"/>
                  <a:pt x="10835" y="17625"/>
                  <a:pt x="13912" y="19652"/>
                </a:cubicBezTo>
                <a:cubicBezTo>
                  <a:pt x="16868" y="21600"/>
                  <a:pt x="19951" y="18197"/>
                  <a:pt x="21600" y="11169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03" name="O “funcionamento correto” seria um arquivo com números sequenciais de 1 a 10."/>
          <p:cNvSpPr txBox="1"/>
          <p:nvPr/>
        </p:nvSpPr>
        <p:spPr>
          <a:xfrm>
            <a:off x="12730826" y="8050510"/>
            <a:ext cx="6754340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701675">
              <a:defRPr b="1" sz="51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O “funcionamento correto” seria um arquivo com números sequenciais de 1 a 10.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Screen Shot  2019-11-12 at 22.00.54.png" descr="Screen Shot  2019-11-12 at 22.00.54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Examinando o arquivo example.md, encontramos um bug: o conteúdo repete o 3."/>
          <p:cNvSpPr txBox="1"/>
          <p:nvPr/>
        </p:nvSpPr>
        <p:spPr>
          <a:xfrm>
            <a:off x="13310100" y="855875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Examinando o arquivo </a:t>
            </a:r>
            <a:r>
              <a:rPr>
                <a:solidFill>
                  <a:srgbClr val="FF6600"/>
                </a:solidFill>
              </a:rPr>
              <a:t>example.md</a:t>
            </a:r>
            <a:r>
              <a:t>, encontramos um bug: o conteúdo repete o </a:t>
            </a:r>
            <a:r>
              <a:rPr>
                <a:solidFill>
                  <a:srgbClr val="FF6600"/>
                </a:solidFill>
              </a:rPr>
              <a:t>3</a:t>
            </a:r>
            <a:r>
              <a:t>.</a:t>
            </a:r>
          </a:p>
        </p:txBody>
      </p:sp>
      <p:sp>
        <p:nvSpPr>
          <p:cNvPr id="609" name="Line"/>
          <p:cNvSpPr/>
          <p:nvPr/>
        </p:nvSpPr>
        <p:spPr>
          <a:xfrm rot="18900000">
            <a:off x="5507054" y="3896583"/>
            <a:ext cx="12350317" cy="4804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27" fill="norm" stroke="1" extrusionOk="0">
                <a:moveTo>
                  <a:pt x="0" y="0"/>
                </a:moveTo>
                <a:cubicBezTo>
                  <a:pt x="2382" y="7517"/>
                  <a:pt x="5438" y="13236"/>
                  <a:pt x="8839" y="16879"/>
                </a:cubicBezTo>
                <a:cubicBezTo>
                  <a:pt x="11700" y="19942"/>
                  <a:pt x="14871" y="21600"/>
                  <a:pt x="18091" y="20472"/>
                </a:cubicBezTo>
                <a:cubicBezTo>
                  <a:pt x="19301" y="20048"/>
                  <a:pt x="20482" y="19214"/>
                  <a:pt x="21600" y="17995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610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9218" y="8442983"/>
            <a:ext cx="1462985" cy="102004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Screen Shot  2019-11-12 at 22.00.54.png" descr="Screen Shot  2019-11-12 at 22.00.54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Line"/>
          <p:cNvSpPr/>
          <p:nvPr/>
        </p:nvSpPr>
        <p:spPr>
          <a:xfrm rot="18900000">
            <a:off x="5584606" y="4104151"/>
            <a:ext cx="11771651" cy="478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41" fill="norm" stroke="1" extrusionOk="0">
                <a:moveTo>
                  <a:pt x="0" y="0"/>
                </a:moveTo>
                <a:cubicBezTo>
                  <a:pt x="2472" y="7652"/>
                  <a:pt x="5686" y="13438"/>
                  <a:pt x="9274" y="17044"/>
                </a:cubicBezTo>
                <a:cubicBezTo>
                  <a:pt x="12284" y="20069"/>
                  <a:pt x="15604" y="21600"/>
                  <a:pt x="18980" y="20672"/>
                </a:cubicBezTo>
                <a:cubicBezTo>
                  <a:pt x="19867" y="20428"/>
                  <a:pt x="20743" y="20005"/>
                  <a:pt x="21600" y="1941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617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9218" y="8442983"/>
            <a:ext cx="1462985" cy="1020047"/>
          </a:xfrm>
          <a:prstGeom prst="rect">
            <a:avLst/>
          </a:prstGeom>
        </p:spPr>
      </p:pic>
      <p:sp>
        <p:nvSpPr>
          <p:cNvPr id="619" name="Vamos descobrir qual commit introduziu o erro e examina-lo?"/>
          <p:cNvSpPr txBox="1"/>
          <p:nvPr/>
        </p:nvSpPr>
        <p:spPr>
          <a:xfrm>
            <a:off x="12730826" y="8050510"/>
            <a:ext cx="6754340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Vamos descobrir qual commit introduziu o erro e examina-lo?</a:t>
            </a:r>
          </a:p>
        </p:txBody>
      </p:sp>
      <p:sp>
        <p:nvSpPr>
          <p:cNvPr id="620" name="Examinando o arquivo example.md, encontramos um bug: o conteúdo repete o 3. Pense nisso como uma funcionalidade “quebrada”."/>
          <p:cNvSpPr txBox="1"/>
          <p:nvPr/>
        </p:nvSpPr>
        <p:spPr>
          <a:xfrm>
            <a:off x="13310100" y="855875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775969">
              <a:defRPr b="1" sz="47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Examinando o arquivo </a:t>
            </a:r>
            <a:r>
              <a:rPr>
                <a:solidFill>
                  <a:srgbClr val="FF6600"/>
                </a:solidFill>
              </a:rPr>
              <a:t>example.md</a:t>
            </a:r>
            <a:r>
              <a:t>, encontramos um bug: o conteúdo repete o </a:t>
            </a:r>
            <a:r>
              <a:rPr>
                <a:solidFill>
                  <a:srgbClr val="FF6600"/>
                </a:solidFill>
              </a:rPr>
              <a:t>3</a:t>
            </a:r>
            <a:r>
              <a:t>. Pense nisso como uma funcionalidade “quebrada”.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Screen Shot  2019-11-12 at 22.00.58.png" descr="Screen Shot  2019-11-12 at 22.00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9594" y="2988025"/>
            <a:ext cx="18184812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Line"/>
          <p:cNvSpPr/>
          <p:nvPr/>
        </p:nvSpPr>
        <p:spPr>
          <a:xfrm rot="18900000">
            <a:off x="11058356" y="8750569"/>
            <a:ext cx="7407367" cy="155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56" fill="norm" stroke="1" extrusionOk="0">
                <a:moveTo>
                  <a:pt x="0" y="0"/>
                </a:moveTo>
                <a:cubicBezTo>
                  <a:pt x="4154" y="14921"/>
                  <a:pt x="9618" y="21600"/>
                  <a:pt x="15011" y="18351"/>
                </a:cubicBezTo>
                <a:cubicBezTo>
                  <a:pt x="17330" y="16954"/>
                  <a:pt x="19565" y="13716"/>
                  <a:pt x="21600" y="8808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26" name="Passo 1:…"/>
          <p:cNvSpPr txBox="1"/>
          <p:nvPr/>
        </p:nvSpPr>
        <p:spPr>
          <a:xfrm>
            <a:off x="13685502" y="4744550"/>
            <a:ext cx="6754340" cy="422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Passo 1: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iniciar a caça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ao bug!</a:t>
            </a:r>
          </a:p>
        </p:txBody>
      </p:sp>
      <p:pic>
        <p:nvPicPr>
          <p:cNvPr id="627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7963" y="11279687"/>
            <a:ext cx="1030752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creen Shot  2019-11-12 at 22.01.02.png" descr="Screen Shot  2019-11-12 at 22.01.02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Line"/>
          <p:cNvSpPr/>
          <p:nvPr/>
        </p:nvSpPr>
        <p:spPr>
          <a:xfrm rot="18900000">
            <a:off x="11751458" y="9346852"/>
            <a:ext cx="5576944" cy="1464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82" fill="norm" stroke="1" extrusionOk="0">
                <a:moveTo>
                  <a:pt x="0" y="0"/>
                </a:moveTo>
                <a:cubicBezTo>
                  <a:pt x="3853" y="12568"/>
                  <a:pt x="8719" y="19975"/>
                  <a:pt x="13827" y="21048"/>
                </a:cubicBezTo>
                <a:cubicBezTo>
                  <a:pt x="16451" y="21600"/>
                  <a:pt x="19082" y="20443"/>
                  <a:pt x="21600" y="1763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33" name="Passo 2:…"/>
          <p:cNvSpPr txBox="1"/>
          <p:nvPr/>
        </p:nvSpPr>
        <p:spPr>
          <a:xfrm>
            <a:off x="12710938" y="4580507"/>
            <a:ext cx="6754339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Passo 2: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Dizer pro git, qual commit é possível reproduzir o erro</a:t>
            </a:r>
          </a:p>
        </p:txBody>
      </p:sp>
      <p:pic>
        <p:nvPicPr>
          <p:cNvPr id="634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8885" y="7607641"/>
            <a:ext cx="1462986" cy="1020048"/>
          </a:xfrm>
          <a:prstGeom prst="rect">
            <a:avLst/>
          </a:prstGeom>
        </p:spPr>
      </p:pic>
      <p:sp>
        <p:nvSpPr>
          <p:cNvPr id="636" name="Line"/>
          <p:cNvSpPr/>
          <p:nvPr/>
        </p:nvSpPr>
        <p:spPr>
          <a:xfrm rot="18900000">
            <a:off x="7284367" y="4350799"/>
            <a:ext cx="7872843" cy="806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21" y="3077"/>
                  <a:pt x="1623" y="6023"/>
                  <a:pt x="3248" y="8692"/>
                </a:cubicBezTo>
                <a:cubicBezTo>
                  <a:pt x="5854" y="12971"/>
                  <a:pt x="9720" y="16442"/>
                  <a:pt x="14350" y="18879"/>
                </a:cubicBezTo>
                <a:cubicBezTo>
                  <a:pt x="16638" y="20083"/>
                  <a:pt x="19075" y="20994"/>
                  <a:pt x="21600" y="2160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637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7963" y="11279687"/>
            <a:ext cx="1565115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Screen Shot  2019-11-12 at 22.01.07.png" descr="Screen Shot  2019-11-12 at 22.01.07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Line"/>
          <p:cNvSpPr/>
          <p:nvPr/>
        </p:nvSpPr>
        <p:spPr>
          <a:xfrm rot="18900000">
            <a:off x="12625927" y="8691624"/>
            <a:ext cx="6086918" cy="1690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fill="norm" stroke="1" extrusionOk="0">
                <a:moveTo>
                  <a:pt x="0" y="0"/>
                </a:moveTo>
                <a:cubicBezTo>
                  <a:pt x="3422" y="13749"/>
                  <a:pt x="8309" y="21600"/>
                  <a:pt x="13438" y="21586"/>
                </a:cubicBezTo>
                <a:cubicBezTo>
                  <a:pt x="16281" y="21579"/>
                  <a:pt x="19080" y="19103"/>
                  <a:pt x="21600" y="1437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43" name="Passo 3:…"/>
          <p:cNvSpPr txBox="1"/>
          <p:nvPr/>
        </p:nvSpPr>
        <p:spPr>
          <a:xfrm>
            <a:off x="12710938" y="4580507"/>
            <a:ext cx="6754339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Passo 3: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Dizer pro git, onde o erro não existe ainda.</a:t>
            </a:r>
          </a:p>
        </p:txBody>
      </p:sp>
      <p:pic>
        <p:nvPicPr>
          <p:cNvPr id="644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8075" y="10881906"/>
            <a:ext cx="2298135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Screen Shot  2019-11-12 at 22.01.10.png" descr="Screen Shot  2019-11-12 at 22.01.10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Estimativa de quantos passos ainda restam para encontrar o bug"/>
          <p:cNvSpPr txBox="1"/>
          <p:nvPr/>
        </p:nvSpPr>
        <p:spPr>
          <a:xfrm>
            <a:off x="14037885" y="4983219"/>
            <a:ext cx="5096944" cy="199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35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Estimativa de quantos passos ainda restam para encontrar o bug</a:t>
            </a:r>
          </a:p>
        </p:txBody>
      </p:sp>
      <p:sp>
        <p:nvSpPr>
          <p:cNvPr id="650" name="Line"/>
          <p:cNvSpPr/>
          <p:nvPr/>
        </p:nvSpPr>
        <p:spPr>
          <a:xfrm rot="18900000">
            <a:off x="15303431" y="7173248"/>
            <a:ext cx="2739154" cy="85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4" fill="norm" stroke="1" extrusionOk="0">
                <a:moveTo>
                  <a:pt x="0" y="0"/>
                </a:moveTo>
                <a:cubicBezTo>
                  <a:pt x="2716" y="9146"/>
                  <a:pt x="6248" y="15639"/>
                  <a:pt x="10157" y="18671"/>
                </a:cubicBezTo>
                <a:cubicBezTo>
                  <a:pt x="13932" y="21600"/>
                  <a:pt x="17901" y="21176"/>
                  <a:pt x="21600" y="17447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651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60104" y="8037769"/>
            <a:ext cx="1565114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652" name="Teste o código e verifique se o erro está presente nesse commit. Nesse caso, ainda sim 🤨"/>
          <p:cNvSpPr txBox="1"/>
          <p:nvPr/>
        </p:nvSpPr>
        <p:spPr>
          <a:xfrm>
            <a:off x="12832318" y="9457871"/>
            <a:ext cx="5889602" cy="259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35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Teste o código e verifique se o erro está presente nesse commit. Nesse caso, ainda sim 🤨</a:t>
            </a:r>
          </a:p>
        </p:txBody>
      </p:sp>
      <p:sp>
        <p:nvSpPr>
          <p:cNvPr id="653" name="Line"/>
          <p:cNvSpPr/>
          <p:nvPr/>
        </p:nvSpPr>
        <p:spPr>
          <a:xfrm rot="18900000">
            <a:off x="11031191" y="8680861"/>
            <a:ext cx="956580" cy="256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33" y="3874"/>
                  <a:pt x="3556" y="7679"/>
                  <a:pt x="7212" y="11329"/>
                </a:cubicBezTo>
                <a:cubicBezTo>
                  <a:pt x="10851" y="14962"/>
                  <a:pt x="15684" y="18412"/>
                  <a:pt x="21600" y="2160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654" name="Oval Oval" descr="Oval 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9218" y="10019631"/>
            <a:ext cx="1462985" cy="1020047"/>
          </a:xfrm>
          <a:prstGeom prst="rect">
            <a:avLst/>
          </a:prstGeom>
        </p:spPr>
      </p:pic>
      <p:sp>
        <p:nvSpPr>
          <p:cNvPr id="656" name="Line"/>
          <p:cNvSpPr/>
          <p:nvPr/>
        </p:nvSpPr>
        <p:spPr>
          <a:xfrm rot="18900000">
            <a:off x="6473164" y="8036479"/>
            <a:ext cx="5217002" cy="5053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795" y="4504"/>
                  <a:pt x="4394" y="8618"/>
                  <a:pt x="7663" y="12130"/>
                </a:cubicBezTo>
                <a:cubicBezTo>
                  <a:pt x="11565" y="16322"/>
                  <a:pt x="16327" y="19558"/>
                  <a:pt x="21600" y="2160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57" name="A partir daí, o git vai te mover na timeline de commits, buscando o commit assassino!"/>
          <p:cNvSpPr txBox="1"/>
          <p:nvPr/>
        </p:nvSpPr>
        <p:spPr>
          <a:xfrm>
            <a:off x="13230544" y="1134322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 partir daí, o git vai te mover na timeline de commits, buscando o commit assassino!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Screen Shot  2019-11-12 at 22.01.12.png" descr="Screen Shot  2019-11-12 at 22.01.12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5733" y="9230547"/>
            <a:ext cx="1462985" cy="1020048"/>
          </a:xfrm>
          <a:prstGeom prst="rect">
            <a:avLst/>
          </a:prstGeom>
        </p:spPr>
      </p:pic>
      <p:pic>
        <p:nvPicPr>
          <p:cNvPr id="664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44279" y="10881906"/>
            <a:ext cx="876767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665" name="Testamos o commit (1) verificamos que o erro existe (2), marcamos esse passo como bad (3)."/>
          <p:cNvSpPr txBox="1"/>
          <p:nvPr/>
        </p:nvSpPr>
        <p:spPr>
          <a:xfrm>
            <a:off x="13250433" y="1233767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00735">
              <a:defRPr b="1" sz="485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Testamos o commit (1) verificamos que o erro existe (2), marcamos esse passo como </a:t>
            </a:r>
            <a:r>
              <a:rPr>
                <a:solidFill>
                  <a:srgbClr val="D83834"/>
                </a:solidFill>
              </a:rPr>
              <a:t>bad </a:t>
            </a:r>
            <a:r>
              <a:t>(3)</a:t>
            </a:r>
            <a:r>
              <a:t>.</a:t>
            </a:r>
          </a:p>
        </p:txBody>
      </p:sp>
      <p:pic>
        <p:nvPicPr>
          <p:cNvPr id="666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61928" y="8077184"/>
            <a:ext cx="2738958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667" name="Line"/>
          <p:cNvSpPr/>
          <p:nvPr/>
        </p:nvSpPr>
        <p:spPr>
          <a:xfrm>
            <a:off x="11803795" y="8664084"/>
            <a:ext cx="2709278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68" name="1"/>
          <p:cNvSpPr txBox="1"/>
          <p:nvPr/>
        </p:nvSpPr>
        <p:spPr>
          <a:xfrm>
            <a:off x="14660066" y="8117718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69" name="Line"/>
          <p:cNvSpPr/>
          <p:nvPr/>
        </p:nvSpPr>
        <p:spPr>
          <a:xfrm>
            <a:off x="5486736" y="9721338"/>
            <a:ext cx="2709279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70" name="2"/>
          <p:cNvSpPr txBox="1"/>
          <p:nvPr/>
        </p:nvSpPr>
        <p:spPr>
          <a:xfrm>
            <a:off x="8343007" y="9174972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71" name="Line"/>
          <p:cNvSpPr/>
          <p:nvPr/>
        </p:nvSpPr>
        <p:spPr>
          <a:xfrm flipV="1">
            <a:off x="11626597" y="10498654"/>
            <a:ext cx="2696663" cy="616370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72" name="3"/>
          <p:cNvSpPr txBox="1"/>
          <p:nvPr/>
        </p:nvSpPr>
        <p:spPr>
          <a:xfrm>
            <a:off x="14558489" y="9858866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Screen Shot  2019-11-12 at 22.01.16.png" descr="Screen Shot  2019-11-12 at 22.01.16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O Git vai seguir a busca e te mover pro próximo commit…"/>
          <p:cNvSpPr txBox="1"/>
          <p:nvPr/>
        </p:nvSpPr>
        <p:spPr>
          <a:xfrm>
            <a:off x="13250433" y="1233767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 Git vai seguir a busca e te mover pro próximo commit </a:t>
            </a:r>
          </a:p>
          <a:p>
            <a: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 ser investigado</a:t>
            </a:r>
          </a:p>
        </p:txBody>
      </p:sp>
      <p:sp>
        <p:nvSpPr>
          <p:cNvPr id="678" name="Line"/>
          <p:cNvSpPr/>
          <p:nvPr/>
        </p:nvSpPr>
        <p:spPr>
          <a:xfrm rot="18900000">
            <a:off x="13954056" y="5297091"/>
            <a:ext cx="6814618" cy="2114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04" fill="norm" stroke="1" extrusionOk="0">
                <a:moveTo>
                  <a:pt x="0" y="17320"/>
                </a:moveTo>
                <a:cubicBezTo>
                  <a:pt x="4654" y="21600"/>
                  <a:pt x="9658" y="20928"/>
                  <a:pt x="14167" y="15419"/>
                </a:cubicBezTo>
                <a:cubicBezTo>
                  <a:pt x="16990" y="11968"/>
                  <a:pt x="19527" y="6705"/>
                  <a:pt x="21600" y="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679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2093" y="9284901"/>
            <a:ext cx="10978084" cy="95401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timeline03.png" descr="timeline0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Screen Shot  2019-11-12 at 22.01.20.png" descr="Screen Shot  2019-11-12 at 22.01.20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Nesse commit, ao testar o código (1) verificamos que o erro não ocorre (2), marcamos ele como good (3)!"/>
          <p:cNvSpPr txBox="1"/>
          <p:nvPr/>
        </p:nvSpPr>
        <p:spPr>
          <a:xfrm>
            <a:off x="13041520" y="1134322"/>
            <a:ext cx="10576559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775969">
              <a:defRPr b="1" sz="47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Nesse commit, ao testar o código (1) verificamos que o erro não ocorre (2), marcamos ele como </a:t>
            </a:r>
            <a:r>
              <a:rPr>
                <a:solidFill>
                  <a:schemeClr val="accent2"/>
                </a:solidFill>
              </a:rPr>
              <a:t>good </a:t>
            </a:r>
            <a:r>
              <a:t>(3)!</a:t>
            </a:r>
          </a:p>
        </p:txBody>
      </p:sp>
      <p:pic>
        <p:nvPicPr>
          <p:cNvPr id="685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6921" y="9627007"/>
            <a:ext cx="754126" cy="1578263"/>
          </a:xfrm>
          <a:prstGeom prst="rect">
            <a:avLst/>
          </a:prstGeom>
        </p:spPr>
      </p:pic>
      <p:sp>
        <p:nvSpPr>
          <p:cNvPr id="687" name="Line"/>
          <p:cNvSpPr/>
          <p:nvPr/>
        </p:nvSpPr>
        <p:spPr>
          <a:xfrm>
            <a:off x="11386124" y="9618759"/>
            <a:ext cx="2709279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88" name="1"/>
          <p:cNvSpPr txBox="1"/>
          <p:nvPr/>
        </p:nvSpPr>
        <p:spPr>
          <a:xfrm>
            <a:off x="14242395" y="9072393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89" name="Line"/>
          <p:cNvSpPr/>
          <p:nvPr/>
        </p:nvSpPr>
        <p:spPr>
          <a:xfrm>
            <a:off x="5092287" y="10477123"/>
            <a:ext cx="2709278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90" name="2"/>
          <p:cNvSpPr txBox="1"/>
          <p:nvPr/>
        </p:nvSpPr>
        <p:spPr>
          <a:xfrm>
            <a:off x="7925337" y="9930757"/>
            <a:ext cx="507462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91" name="Line"/>
          <p:cNvSpPr/>
          <p:nvPr/>
        </p:nvSpPr>
        <p:spPr>
          <a:xfrm flipV="1">
            <a:off x="11547041" y="10894648"/>
            <a:ext cx="2696663" cy="220376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92" name="3"/>
          <p:cNvSpPr txBox="1"/>
          <p:nvPr/>
        </p:nvSpPr>
        <p:spPr>
          <a:xfrm>
            <a:off x="14399376" y="10502243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69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39301"/>
          <a:stretch>
            <a:fillRect/>
          </a:stretch>
        </p:blipFill>
        <p:spPr>
          <a:xfrm>
            <a:off x="4501880" y="11361569"/>
            <a:ext cx="12357101" cy="786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creen Shot 2019-11-12 at 23.42.04.png" descr="Screen Shot 2019-11-12 at 23.42.04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Pronto! Praticamente apenas digitando bad e good, chegamos no commit com problema. Nele podemos conferir com mais detalhes as mudanças que introduziram o bug."/>
          <p:cNvSpPr txBox="1"/>
          <p:nvPr/>
        </p:nvSpPr>
        <p:spPr>
          <a:xfrm>
            <a:off x="13041520" y="1134322"/>
            <a:ext cx="10576559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627379">
              <a:defRPr b="1" sz="3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Pronto! Praticamente apenas digitando bad e good, chegamos no commit com problema. Nele podemos conferir com mais detalhes as mudanças que introduziram o bug.</a:t>
            </a:r>
          </a:p>
        </p:txBody>
      </p:sp>
      <p:sp>
        <p:nvSpPr>
          <p:cNvPr id="699" name="O comando…"/>
          <p:cNvSpPr txBox="1"/>
          <p:nvPr/>
        </p:nvSpPr>
        <p:spPr>
          <a:xfrm>
            <a:off x="12243827" y="8935549"/>
            <a:ext cx="7451252" cy="422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 comando </a:t>
            </a:r>
          </a:p>
          <a:p>
            <a:pPr algn="l">
              <a:defRPr b="1" sz="6000">
                <a:solidFill>
                  <a:schemeClr val="accent1">
                    <a:hueOff val="-137333"/>
                    <a:satOff val="-2150"/>
                    <a:lumOff val="1568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git show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pode cair bem aqui!</a:t>
            </a:r>
          </a:p>
        </p:txBody>
      </p:sp>
      <p:pic>
        <p:nvPicPr>
          <p:cNvPr id="700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8913" y="6048862"/>
            <a:ext cx="2850290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701" name="Oval Oval" descr="Oval 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6921" y="9667306"/>
            <a:ext cx="1107857" cy="108346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it-bisect-demo_compressed.gif" descr="git-bisect-demo_compress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007" y="3296839"/>
            <a:ext cx="14485986" cy="8646322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Demo do fluxo completo"/>
          <p:cNvSpPr txBox="1"/>
          <p:nvPr/>
        </p:nvSpPr>
        <p:spPr>
          <a:xfrm>
            <a:off x="11989300" y="2409880"/>
            <a:ext cx="7440441" cy="958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17244">
              <a:defRPr b="1" sz="4950"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Demo do fluxo completo</a:t>
            </a:r>
          </a:p>
        </p:txBody>
      </p:sp>
      <p:sp>
        <p:nvSpPr>
          <p:cNvPr id="708" name="🔗 visualizar no browser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4976254" y="11991257"/>
            <a:ext cx="513618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visualizar no browser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Rectangle"/>
          <p:cNvSpPr/>
          <p:nvPr/>
        </p:nvSpPr>
        <p:spPr>
          <a:xfrm>
            <a:off x="-73592" y="1736560"/>
            <a:ext cx="24543884" cy="4465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713" name="Rectangle"/>
          <p:cNvSpPr/>
          <p:nvPr/>
        </p:nvSpPr>
        <p:spPr>
          <a:xfrm>
            <a:off x="-78086" y="5448300"/>
            <a:ext cx="24552872" cy="2044700"/>
          </a:xfrm>
          <a:prstGeom prst="rect">
            <a:avLst/>
          </a:prstGeom>
          <a:solidFill>
            <a:srgbClr val="2A64B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714" name="Thank you!"/>
          <p:cNvSpPr txBox="1"/>
          <p:nvPr>
            <p:ph type="ctrTitle"/>
          </p:nvPr>
        </p:nvSpPr>
        <p:spPr>
          <a:xfrm>
            <a:off x="479623" y="6343650"/>
            <a:ext cx="8095854" cy="2044700"/>
          </a:xfrm>
          <a:prstGeom prst="rect">
            <a:avLst/>
          </a:prstGeom>
        </p:spPr>
        <p:txBody>
          <a:bodyPr anchor="ctr"/>
          <a:lstStyle/>
          <a:p>
            <a:pPr/>
            <a:r>
              <a:t>Thank you!</a:t>
            </a:r>
          </a:p>
        </p:txBody>
      </p:sp>
      <p:sp>
        <p:nvSpPr>
          <p:cNvPr id="715" name="#vem-pro-peixe"/>
          <p:cNvSpPr txBox="1"/>
          <p:nvPr/>
        </p:nvSpPr>
        <p:spPr>
          <a:xfrm>
            <a:off x="12775505" y="11533415"/>
            <a:ext cx="9538395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69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#vem-pro-peixe</a:t>
            </a:r>
          </a:p>
        </p:txBody>
      </p:sp>
      <p:pic>
        <p:nvPicPr>
          <p:cNvPr id="716" name="pu_logo.png" descr="pu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5356" y="1943667"/>
            <a:ext cx="6502401" cy="3289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9" name="Group"/>
          <p:cNvGrpSpPr/>
          <p:nvPr/>
        </p:nvGrpSpPr>
        <p:grpSpPr>
          <a:xfrm>
            <a:off x="1901859" y="9340718"/>
            <a:ext cx="2326165" cy="1911482"/>
            <a:chOff x="0" y="82418"/>
            <a:chExt cx="2326164" cy="1911481"/>
          </a:xfrm>
        </p:grpSpPr>
        <p:pic>
          <p:nvPicPr>
            <p:cNvPr id="717" name="Twitter_logo_2012.svg.png" descr="Twitter_logo_2012.svg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82418"/>
              <a:ext cx="781344" cy="631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8" name="@DanielBonates"/>
            <p:cNvSpPr/>
            <p:nvPr/>
          </p:nvSpPr>
          <p:spPr>
            <a:xfrm>
              <a:off x="1056164" y="723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@DanielBonates</a:t>
              </a:r>
            </a:p>
          </p:txBody>
        </p:sp>
      </p:grpSp>
      <p:grpSp>
        <p:nvGrpSpPr>
          <p:cNvPr id="724" name="Group"/>
          <p:cNvGrpSpPr/>
          <p:nvPr/>
        </p:nvGrpSpPr>
        <p:grpSpPr>
          <a:xfrm>
            <a:off x="1950637" y="10505848"/>
            <a:ext cx="2160208" cy="1966450"/>
            <a:chOff x="0" y="27451"/>
            <a:chExt cx="2160207" cy="1966448"/>
          </a:xfrm>
        </p:grpSpPr>
        <p:sp>
          <p:nvSpPr>
            <p:cNvPr id="720" name="@bonates"/>
            <p:cNvSpPr/>
            <p:nvPr/>
          </p:nvSpPr>
          <p:spPr>
            <a:xfrm>
              <a:off x="890207" y="723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 @bonates</a:t>
              </a:r>
            </a:p>
          </p:txBody>
        </p:sp>
        <p:grpSp>
          <p:nvGrpSpPr>
            <p:cNvPr id="723" name="Group"/>
            <p:cNvGrpSpPr/>
            <p:nvPr/>
          </p:nvGrpSpPr>
          <p:grpSpPr>
            <a:xfrm>
              <a:off x="0" y="27451"/>
              <a:ext cx="731753" cy="731753"/>
              <a:chOff x="0" y="0"/>
              <a:chExt cx="731752" cy="731752"/>
            </a:xfrm>
          </p:grpSpPr>
          <p:sp>
            <p:nvSpPr>
              <p:cNvPr id="721" name="Circle"/>
              <p:cNvSpPr/>
              <p:nvPr/>
            </p:nvSpPr>
            <p:spPr>
              <a:xfrm>
                <a:off x="0" y="0"/>
                <a:ext cx="731753" cy="73175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effectLst>
                      <a:outerShdw sx="100000" sy="100000" kx="0" ky="0" algn="b" rotWithShape="0" blurRad="25400" dist="23998" dir="270000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722" name="5cb480cd5f1b6d3fbadece79.png" descr="5cb480cd5f1b6d3fbadece7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1526" y="71526"/>
                <a:ext cx="588700" cy="588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729" name="Group"/>
          <p:cNvGrpSpPr/>
          <p:nvPr/>
        </p:nvGrpSpPr>
        <p:grpSpPr>
          <a:xfrm>
            <a:off x="1916418" y="11663287"/>
            <a:ext cx="2118579" cy="2047455"/>
            <a:chOff x="0" y="0"/>
            <a:chExt cx="2118577" cy="2047454"/>
          </a:xfrm>
        </p:grpSpPr>
        <p:sp>
          <p:nvSpPr>
            <p:cNvPr id="725" name="@dbonates"/>
            <p:cNvSpPr/>
            <p:nvPr/>
          </p:nvSpPr>
          <p:spPr>
            <a:xfrm>
              <a:off x="848577" y="77745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 @dbonates</a:t>
              </a:r>
            </a:p>
          </p:txBody>
        </p:sp>
        <p:grpSp>
          <p:nvGrpSpPr>
            <p:cNvPr id="728" name="Group"/>
            <p:cNvGrpSpPr/>
            <p:nvPr/>
          </p:nvGrpSpPr>
          <p:grpSpPr>
            <a:xfrm>
              <a:off x="0" y="0"/>
              <a:ext cx="800766" cy="792176"/>
              <a:chOff x="0" y="0"/>
              <a:chExt cx="800765" cy="792175"/>
            </a:xfrm>
          </p:grpSpPr>
          <p:sp>
            <p:nvSpPr>
              <p:cNvPr id="726" name="Circle"/>
              <p:cNvSpPr/>
              <p:nvPr/>
            </p:nvSpPr>
            <p:spPr>
              <a:xfrm>
                <a:off x="34570" y="30205"/>
                <a:ext cx="731753" cy="73175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effectLst>
                      <a:outerShdw sx="100000" sy="100000" kx="0" ky="0" algn="b" rotWithShape="0" blurRad="25400" dist="23998" dir="270000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727" name="mark-github.png" descr="mark-github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36490" t="23269" r="36490" b="23269"/>
              <a:stretch>
                <a:fillRect/>
              </a:stretch>
            </p:blipFill>
            <p:spPr>
              <a:xfrm>
                <a:off x="0" y="0"/>
                <a:ext cx="800766" cy="7921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730" name="groupon_logo_cor.png" descr="groupon_logo_c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62183" y="2166419"/>
            <a:ext cx="6458436" cy="2843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vem-pro-peixe.png" descr="vem-pro-peix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588133" y="6843484"/>
            <a:ext cx="3913139" cy="3913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timeline04.png" descr="timeline04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timeline05.png" descr="timeline05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suário…"/>
          <p:cNvSpPr txBox="1"/>
          <p:nvPr/>
        </p:nvSpPr>
        <p:spPr>
          <a:xfrm>
            <a:off x="5036315" y="4411005"/>
            <a:ext cx="10282391" cy="409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31800" indent="-431800" algn="l">
              <a:spcBef>
                <a:spcPts val="5300"/>
              </a:spcBef>
              <a:buSzPct val="75000"/>
              <a:buChar char="•"/>
              <a:defRPr b="1" sz="38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Usuário</a:t>
            </a:r>
          </a:p>
          <a:p>
            <a:pPr marL="431800" indent="-431800" algn="l">
              <a:spcBef>
                <a:spcPts val="5300"/>
              </a:spcBef>
              <a:buSzPct val="75000"/>
              <a:buChar char="•"/>
              <a:defRPr b="1" sz="38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Owner</a:t>
            </a:r>
          </a:p>
          <a:p>
            <a:pPr marL="431800" indent="-431800" algn="l">
              <a:spcBef>
                <a:spcPts val="5300"/>
              </a:spcBef>
              <a:buSzPct val="75000"/>
              <a:buChar char="•"/>
              <a:defRPr b="1" sz="38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Time dev</a:t>
            </a:r>
          </a:p>
        </p:txBody>
      </p:sp>
      <p:sp>
        <p:nvSpPr>
          <p:cNvPr id="310" name="Os 3 papéis sempre vão determinar o resultado do produto"/>
          <p:cNvSpPr txBox="1"/>
          <p:nvPr/>
        </p:nvSpPr>
        <p:spPr>
          <a:xfrm>
            <a:off x="5046591" y="8466794"/>
            <a:ext cx="1768663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31800" indent="-431800" algn="l">
              <a:spcBef>
                <a:spcPts val="5300"/>
              </a:spcBef>
              <a:buSzPct val="75000"/>
              <a:buChar char="•"/>
              <a:defRPr b="1" sz="48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Os 3 papéis sempre vão determinar o resultado do produto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